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6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3329" r:id="rId5"/>
    <p:sldId id="258" r:id="rId6"/>
    <p:sldId id="288" r:id="rId7"/>
    <p:sldId id="3316" r:id="rId8"/>
    <p:sldId id="3319" r:id="rId9"/>
    <p:sldId id="3331" r:id="rId10"/>
    <p:sldId id="274" r:id="rId11"/>
    <p:sldId id="3323" r:id="rId12"/>
    <p:sldId id="3324" r:id="rId13"/>
    <p:sldId id="3326" r:id="rId14"/>
    <p:sldId id="3325" r:id="rId15"/>
    <p:sldId id="3332" r:id="rId16"/>
    <p:sldId id="3330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Grimsrud" initials="AG" lastIdx="3" clrIdx="0">
    <p:extLst>
      <p:ext uri="{19B8F6BF-5375-455C-9EA6-DF929625EA0E}">
        <p15:presenceInfo xmlns:p15="http://schemas.microsoft.com/office/powerpoint/2012/main" userId="f85a3dff-7d89-4dbf-9104-c8b3290d15ec" providerId="Windows Live"/>
      </p:ext>
    </p:extLst>
  </p:cmAuthor>
  <p:cmAuthor id="2" name="Lynne Wilkinson" initials="LW" lastIdx="19" clrIdx="1">
    <p:extLst>
      <p:ext uri="{19B8F6BF-5375-455C-9EA6-DF929625EA0E}">
        <p15:presenceInfo xmlns:p15="http://schemas.microsoft.com/office/powerpoint/2012/main" userId="a048b546011a2eab" providerId="Windows Live"/>
      </p:ext>
    </p:extLst>
  </p:cmAuthor>
  <p:cmAuthor id="3" name="Sheree Schwartz" initials="SS" lastIdx="6" clrIdx="2">
    <p:extLst>
      <p:ext uri="{19B8F6BF-5375-455C-9EA6-DF929625EA0E}">
        <p15:presenceInfo xmlns:p15="http://schemas.microsoft.com/office/powerpoint/2012/main" userId="Sheree Schwartz" providerId="None"/>
      </p:ext>
    </p:extLst>
  </p:cmAuthor>
  <p:cmAuthor id="4" name="Natasha Davies" initials="ND" lastIdx="6" clrIdx="3">
    <p:extLst>
      <p:ext uri="{19B8F6BF-5375-455C-9EA6-DF929625EA0E}">
        <p15:presenceInfo xmlns:p15="http://schemas.microsoft.com/office/powerpoint/2012/main" userId="Natasha Davi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BB"/>
    <a:srgbClr val="E03C31"/>
    <a:srgbClr val="F2A900"/>
    <a:srgbClr val="8246AF"/>
    <a:srgbClr val="FE5000"/>
    <a:srgbClr val="8A8D4A"/>
    <a:srgbClr val="383333"/>
    <a:srgbClr val="CC0000"/>
    <a:srgbClr val="E4002B"/>
    <a:srgbClr val="5C8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 autoAdjust="0"/>
    <p:restoredTop sz="87706" autoAdjust="0"/>
  </p:normalViewPr>
  <p:slideViewPr>
    <p:cSldViewPr snapToGrid="0" snapToObjects="1">
      <p:cViewPr varScale="1">
        <p:scale>
          <a:sx n="110" d="100"/>
          <a:sy n="110" d="100"/>
        </p:scale>
        <p:origin x="624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47B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B3-4CB2-B087-EEC8631A429F}"/>
              </c:ext>
            </c:extLst>
          </c:dPt>
          <c:dPt>
            <c:idx val="1"/>
            <c:bubble3D val="0"/>
            <c:spPr>
              <a:solidFill>
                <a:srgbClr val="CC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B3-4CB2-B087-EEC8631A429F}"/>
              </c:ext>
            </c:extLst>
          </c:dPt>
          <c:dPt>
            <c:idx val="2"/>
            <c:bubble3D val="0"/>
            <c:spPr>
              <a:solidFill>
                <a:srgbClr val="F2A9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9B3-4CB2-B087-EEC8631A429F}"/>
              </c:ext>
            </c:extLst>
          </c:dPt>
          <c:dPt>
            <c:idx val="3"/>
            <c:bubble3D val="0"/>
            <c:spPr>
              <a:solidFill>
                <a:srgbClr val="8246A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9B3-4CB2-B087-EEC8631A429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9B3-4CB2-B087-EEC8631A429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9B3-4CB2-B087-EEC8631A429F}"/>
              </c:ext>
            </c:extLst>
          </c:dPt>
          <c:dLbls>
            <c:dLbl>
              <c:idx val="0"/>
              <c:layout>
                <c:manualLayout>
                  <c:x val="0.12562961790566413"/>
                  <c:y val="9.80645161290321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B3-4CB2-B087-EEC8631A429F}"/>
                </c:ext>
              </c:extLst>
            </c:dLbl>
            <c:dLbl>
              <c:idx val="1"/>
              <c:layout>
                <c:manualLayout>
                  <c:x val="-9.4814805966538976E-2"/>
                  <c:y val="0.1058064516129031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B3-4CB2-B087-EEC8631A429F}"/>
                </c:ext>
              </c:extLst>
            </c:dLbl>
            <c:dLbl>
              <c:idx val="2"/>
              <c:layout>
                <c:manualLayout>
                  <c:x val="-0.10429628656319286"/>
                  <c:y val="-0.1032258064516129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B3-4CB2-B087-EEC8631A429F}"/>
                </c:ext>
              </c:extLst>
            </c:dLbl>
            <c:dLbl>
              <c:idx val="3"/>
              <c:layout>
                <c:manualLayout>
                  <c:x val="9.33216594158848E-8"/>
                  <c:y val="-8.51611887223774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219345468010916E-2"/>
                      <c:h val="6.36775209550418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9B3-4CB2-B087-EEC8631A42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Seroconcordant</c:v>
                </c:pt>
                <c:pt idx="1">
                  <c:v>Serodifferent (M-)</c:v>
                </c:pt>
                <c:pt idx="2">
                  <c:v>Serodifferent (F-)</c:v>
                </c:pt>
                <c:pt idx="3">
                  <c:v>Serounknown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57</c:v>
                </c:pt>
                <c:pt idx="1">
                  <c:v>25</c:v>
                </c:pt>
                <c:pt idx="2">
                  <c:v>17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2E-4992-B7E2-FA24D2921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422289662841"/>
          <c:y val="8.0498448747890985E-2"/>
          <c:w val="0.48878647948458775"/>
          <c:h val="0.5803445372854341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Seroconcordant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47B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4D-4612-BB18-274DC5DB507A}"/>
              </c:ext>
            </c:extLst>
          </c:dPt>
          <c:dPt>
            <c:idx val="1"/>
            <c:bubble3D val="0"/>
            <c:spPr>
              <a:solidFill>
                <a:srgbClr val="CC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4D-4612-BB18-274DC5DB507A}"/>
              </c:ext>
            </c:extLst>
          </c:dPt>
          <c:dPt>
            <c:idx val="2"/>
            <c:bubble3D val="0"/>
            <c:spPr>
              <a:solidFill>
                <a:srgbClr val="F2A9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4D-4612-BB18-274DC5DB507A}"/>
              </c:ext>
            </c:extLst>
          </c:dPt>
          <c:dPt>
            <c:idx val="3"/>
            <c:bubble3D val="0"/>
            <c:spPr>
              <a:solidFill>
                <a:srgbClr val="8246A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54D-4612-BB18-274DC5DB50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54D-4612-BB18-274DC5DB507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54D-4612-BB18-274DC5DB507A}"/>
              </c:ext>
            </c:extLst>
          </c:dPt>
          <c:dLbls>
            <c:dLbl>
              <c:idx val="0"/>
              <c:layout>
                <c:manualLayout>
                  <c:x val="8.0732880686286188E-2"/>
                  <c:y val="-8.5752091007578926E-2"/>
                </c:manualLayout>
              </c:layout>
              <c:tx>
                <c:rich>
                  <a:bodyPr/>
                  <a:lstStyle/>
                  <a:p>
                    <a:fld id="{A74ED6B6-12DF-41AF-A1D5-001B2A67CF25}" type="PERCENTAGE">
                      <a:rPr lang="en-US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54D-4612-BB18-274DC5DB507A}"/>
                </c:ext>
              </c:extLst>
            </c:dLbl>
            <c:dLbl>
              <c:idx val="1"/>
              <c:layout>
                <c:manualLayout>
                  <c:x val="0.12873621514840228"/>
                  <c:y val="6.57832238369455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4D-4612-BB18-274DC5DB507A}"/>
                </c:ext>
              </c:extLst>
            </c:dLbl>
            <c:dLbl>
              <c:idx val="2"/>
              <c:layout>
                <c:manualLayout>
                  <c:x val="-6.7641062196618154E-2"/>
                  <c:y val="5.96310033996360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4D-4612-BB18-274DC5DB507A}"/>
                </c:ext>
              </c:extLst>
            </c:dLbl>
            <c:dLbl>
              <c:idx val="3"/>
              <c:layout>
                <c:manualLayout>
                  <c:x val="-8.5096820182842189E-2"/>
                  <c:y val="-2.6865983893090278E-2"/>
                </c:manualLayout>
              </c:layout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4D-4612-BB18-274DC5DB50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Seroconcordant</c:v>
                </c:pt>
                <c:pt idx="1">
                  <c:v>Serodifferent (M-)</c:v>
                </c:pt>
                <c:pt idx="2">
                  <c:v>Serodifferent (F-)</c:v>
                </c:pt>
                <c:pt idx="3">
                  <c:v>Serounknown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2</c:v>
                </c:pt>
                <c:pt idx="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2E-4992-B7E2-FA24D2921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FF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5619986086936201"/>
          <c:y val="0.74467228469416613"/>
          <c:w val="0.48397738379765476"/>
          <c:h val="0.255327715305833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C3C66A-A401-449B-8FC2-FBDC998EF0F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C95ABF0E-5497-476A-986D-F38FBA506D2A}">
      <dgm:prSet phldrT="[Text]" custT="1"/>
      <dgm:spPr>
        <a:solidFill>
          <a:srgbClr val="0047BB"/>
        </a:solidFill>
      </dgm:spPr>
      <dgm:t>
        <a:bodyPr/>
        <a:lstStyle/>
        <a:p>
          <a:r>
            <a:rPr lang="en-ZA" sz="2000" dirty="0">
              <a:solidFill>
                <a:schemeClr val="bg1"/>
              </a:solidFill>
              <a:latin typeface="Franklin Gothic Book" panose="020B0503020102020204" pitchFamily="34" charset="0"/>
            </a:rPr>
            <a:t>Safer Conception Toolbox</a:t>
          </a:r>
        </a:p>
      </dgm:t>
    </dgm:pt>
    <dgm:pt modelId="{BB13F978-FFEA-4FC1-A9A6-8F8FDF264796}" type="parTrans" cxnId="{45B70FE5-6BB5-4C18-92D7-CE84C2343408}">
      <dgm:prSet/>
      <dgm:spPr/>
      <dgm:t>
        <a:bodyPr/>
        <a:lstStyle/>
        <a:p>
          <a:endParaRPr lang="en-ZA"/>
        </a:p>
      </dgm:t>
    </dgm:pt>
    <dgm:pt modelId="{1D418A56-18EF-4F88-81E2-59ABFAB81F0D}" type="sibTrans" cxnId="{45B70FE5-6BB5-4C18-92D7-CE84C2343408}">
      <dgm:prSet/>
      <dgm:spPr/>
      <dgm:t>
        <a:bodyPr/>
        <a:lstStyle/>
        <a:p>
          <a:endParaRPr lang="en-ZA"/>
        </a:p>
      </dgm:t>
    </dgm:pt>
    <dgm:pt modelId="{CA69C374-8A05-4974-8CE1-C0CBEDEE6BF1}">
      <dgm:prSet phldrT="[Text]" custT="1"/>
      <dgm:spPr>
        <a:solidFill>
          <a:srgbClr val="E03C31"/>
        </a:solidFill>
        <a:ln w="76200">
          <a:solidFill>
            <a:srgbClr val="0070C0"/>
          </a:solidFill>
        </a:ln>
      </dgm:spPr>
      <dgm:t>
        <a:bodyPr/>
        <a:lstStyle/>
        <a:p>
          <a:r>
            <a:rPr lang="en-ZA" sz="1800" dirty="0">
              <a:solidFill>
                <a:schemeClr val="bg1"/>
              </a:solidFill>
              <a:latin typeface="Franklin Gothic Book" panose="020B0503020102020204" pitchFamily="34" charset="0"/>
            </a:rPr>
            <a:t>STI screening and Rx</a:t>
          </a:r>
        </a:p>
      </dgm:t>
    </dgm:pt>
    <dgm:pt modelId="{93B30AD9-D7B7-4934-92D1-F4421E32F668}" type="parTrans" cxnId="{E1E47F78-CBF2-4185-BC9F-4D8DF1EB256D}">
      <dgm:prSet/>
      <dgm:spPr>
        <a:solidFill>
          <a:srgbClr val="F2A900"/>
        </a:solidFill>
      </dgm:spPr>
      <dgm:t>
        <a:bodyPr/>
        <a:lstStyle/>
        <a:p>
          <a:endParaRPr lang="en-ZA"/>
        </a:p>
      </dgm:t>
    </dgm:pt>
    <dgm:pt modelId="{6CC42D42-473D-47B8-AA49-E7AF178DDA96}" type="sibTrans" cxnId="{E1E47F78-CBF2-4185-BC9F-4D8DF1EB256D}">
      <dgm:prSet/>
      <dgm:spPr/>
      <dgm:t>
        <a:bodyPr/>
        <a:lstStyle/>
        <a:p>
          <a:endParaRPr lang="en-ZA"/>
        </a:p>
      </dgm:t>
    </dgm:pt>
    <dgm:pt modelId="{41A8E55F-AF8B-43BC-B4BB-EEE39AF12279}">
      <dgm:prSet phldrT="[Text]" custT="1"/>
      <dgm:spPr>
        <a:solidFill>
          <a:srgbClr val="E03C31"/>
        </a:solidFill>
        <a:ln w="76200">
          <a:solidFill>
            <a:srgbClr val="0070C0"/>
          </a:solidFill>
        </a:ln>
      </dgm:spPr>
      <dgm:t>
        <a:bodyPr/>
        <a:lstStyle/>
        <a:p>
          <a:r>
            <a:rPr lang="en-ZA" sz="1800" dirty="0">
              <a:solidFill>
                <a:schemeClr val="bg1"/>
              </a:solidFill>
              <a:latin typeface="Franklin Gothic Book" panose="020B0503020102020204" pitchFamily="34" charset="0"/>
            </a:rPr>
            <a:t>Timed </a:t>
          </a:r>
          <a:r>
            <a:rPr lang="en-ZA" sz="1800" dirty="0" err="1">
              <a:solidFill>
                <a:schemeClr val="bg1"/>
              </a:solidFill>
              <a:latin typeface="Franklin Gothic Book" panose="020B0503020102020204" pitchFamily="34" charset="0"/>
            </a:rPr>
            <a:t>Condomless</a:t>
          </a:r>
          <a:r>
            <a:rPr lang="en-ZA" sz="1800" dirty="0">
              <a:solidFill>
                <a:schemeClr val="bg1"/>
              </a:solidFill>
              <a:latin typeface="Franklin Gothic Book" panose="020B0503020102020204" pitchFamily="34" charset="0"/>
            </a:rPr>
            <a:t> Sex</a:t>
          </a:r>
        </a:p>
      </dgm:t>
    </dgm:pt>
    <dgm:pt modelId="{599B71E0-05EC-4EFB-B545-112E4095BF17}" type="parTrans" cxnId="{8B896028-9D8A-4217-890D-4BDB61A5A50D}">
      <dgm:prSet/>
      <dgm:spPr>
        <a:solidFill>
          <a:srgbClr val="F2A900"/>
        </a:solidFill>
      </dgm:spPr>
      <dgm:t>
        <a:bodyPr/>
        <a:lstStyle/>
        <a:p>
          <a:endParaRPr lang="en-ZA"/>
        </a:p>
      </dgm:t>
    </dgm:pt>
    <dgm:pt modelId="{C7E6F2B6-ACCC-4A31-96F9-B4A8D6245B8F}" type="sibTrans" cxnId="{8B896028-9D8A-4217-890D-4BDB61A5A50D}">
      <dgm:prSet/>
      <dgm:spPr/>
      <dgm:t>
        <a:bodyPr/>
        <a:lstStyle/>
        <a:p>
          <a:endParaRPr lang="en-ZA"/>
        </a:p>
      </dgm:t>
    </dgm:pt>
    <dgm:pt modelId="{2A306B4A-3714-498F-A79A-833B3FD074A4}">
      <dgm:prSet phldrT="[Text]" custT="1"/>
      <dgm:spPr>
        <a:solidFill>
          <a:srgbClr val="E03C31"/>
        </a:solidFill>
        <a:ln w="76200">
          <a:solidFill>
            <a:srgbClr val="0070C0"/>
          </a:solidFill>
        </a:ln>
      </dgm:spPr>
      <dgm:t>
        <a:bodyPr/>
        <a:lstStyle/>
        <a:p>
          <a:r>
            <a:rPr lang="en-ZA" sz="1800" dirty="0">
              <a:solidFill>
                <a:schemeClr val="bg1"/>
              </a:solidFill>
              <a:latin typeface="Franklin Gothic Book" panose="020B0503020102020204" pitchFamily="34" charset="0"/>
            </a:rPr>
            <a:t>Self-insemination</a:t>
          </a:r>
        </a:p>
      </dgm:t>
    </dgm:pt>
    <dgm:pt modelId="{90C26A5B-B6E3-422E-A25D-5FD480669D3C}" type="parTrans" cxnId="{4CCADF5D-8825-45AE-AFA7-067A3E31A053}">
      <dgm:prSet/>
      <dgm:spPr>
        <a:solidFill>
          <a:srgbClr val="F2A900"/>
        </a:solidFill>
      </dgm:spPr>
      <dgm:t>
        <a:bodyPr/>
        <a:lstStyle/>
        <a:p>
          <a:endParaRPr lang="en-ZA"/>
        </a:p>
      </dgm:t>
    </dgm:pt>
    <dgm:pt modelId="{E4A4DFBF-F97B-41C8-872A-39BB8393BAD5}" type="sibTrans" cxnId="{4CCADF5D-8825-45AE-AFA7-067A3E31A053}">
      <dgm:prSet/>
      <dgm:spPr/>
      <dgm:t>
        <a:bodyPr/>
        <a:lstStyle/>
        <a:p>
          <a:endParaRPr lang="en-ZA"/>
        </a:p>
      </dgm:t>
    </dgm:pt>
    <dgm:pt modelId="{1094CF6E-C0EB-44E2-BD6E-CEA7108D2A5A}">
      <dgm:prSet phldrT="[Text]" custT="1"/>
      <dgm:spPr>
        <a:solidFill>
          <a:srgbClr val="E03C31"/>
        </a:solidFill>
        <a:ln w="76200">
          <a:solidFill>
            <a:srgbClr val="0070C0"/>
          </a:solidFill>
        </a:ln>
      </dgm:spPr>
      <dgm:t>
        <a:bodyPr/>
        <a:lstStyle/>
        <a:p>
          <a:r>
            <a:rPr lang="en-ZA" sz="1800" dirty="0">
              <a:solidFill>
                <a:schemeClr val="bg1"/>
              </a:solidFill>
              <a:latin typeface="Franklin Gothic Book" panose="020B0503020102020204" pitchFamily="34" charset="0"/>
            </a:rPr>
            <a:t>Encourage disclosure and partner testing / treatment</a:t>
          </a:r>
        </a:p>
      </dgm:t>
    </dgm:pt>
    <dgm:pt modelId="{63DF5081-F6E3-4B60-A6A8-ACF738305A07}" type="parTrans" cxnId="{6523BA6F-23DF-4794-8677-DC7930D029D1}">
      <dgm:prSet/>
      <dgm:spPr>
        <a:solidFill>
          <a:srgbClr val="F2A900"/>
        </a:solidFill>
      </dgm:spPr>
      <dgm:t>
        <a:bodyPr/>
        <a:lstStyle/>
        <a:p>
          <a:endParaRPr lang="en-ZA"/>
        </a:p>
      </dgm:t>
    </dgm:pt>
    <dgm:pt modelId="{96F56B33-78EB-4621-A621-76E333F6E6AF}" type="sibTrans" cxnId="{6523BA6F-23DF-4794-8677-DC7930D029D1}">
      <dgm:prSet/>
      <dgm:spPr/>
      <dgm:t>
        <a:bodyPr/>
        <a:lstStyle/>
        <a:p>
          <a:endParaRPr lang="en-ZA"/>
        </a:p>
      </dgm:t>
    </dgm:pt>
    <dgm:pt modelId="{9C8A7772-7F0F-4FED-B7CC-00CAA7EB4755}">
      <dgm:prSet custT="1"/>
      <dgm:spPr>
        <a:solidFill>
          <a:srgbClr val="E03C31"/>
        </a:solidFill>
        <a:ln w="76200">
          <a:solidFill>
            <a:srgbClr val="0070C0"/>
          </a:solidFill>
        </a:ln>
      </dgm:spPr>
      <dgm:t>
        <a:bodyPr/>
        <a:lstStyle/>
        <a:p>
          <a:r>
            <a:rPr lang="en-ZA" sz="1800" dirty="0">
              <a:solidFill>
                <a:schemeClr val="bg1"/>
              </a:solidFill>
              <a:latin typeface="Franklin Gothic Book" panose="020B0503020102020204" pitchFamily="34" charset="0"/>
            </a:rPr>
            <a:t>VMMC</a:t>
          </a:r>
          <a:endParaRPr lang="en-ZA" sz="1400" dirty="0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E5A2FC06-3DA7-4206-B6E3-6EB5D9FB7721}" type="parTrans" cxnId="{04C9A371-073E-4264-B70B-F8B9760CED08}">
      <dgm:prSet/>
      <dgm:spPr>
        <a:solidFill>
          <a:srgbClr val="F2A900"/>
        </a:solidFill>
      </dgm:spPr>
      <dgm:t>
        <a:bodyPr/>
        <a:lstStyle/>
        <a:p>
          <a:endParaRPr lang="en-ZA"/>
        </a:p>
      </dgm:t>
    </dgm:pt>
    <dgm:pt modelId="{93B190CD-C2B5-448C-B60C-615603333977}" type="sibTrans" cxnId="{04C9A371-073E-4264-B70B-F8B9760CED08}">
      <dgm:prSet/>
      <dgm:spPr/>
      <dgm:t>
        <a:bodyPr/>
        <a:lstStyle/>
        <a:p>
          <a:endParaRPr lang="en-ZA"/>
        </a:p>
      </dgm:t>
    </dgm:pt>
    <dgm:pt modelId="{89FCC3C7-C66E-47D7-8977-C7A816EE466F}">
      <dgm:prSet custT="1"/>
      <dgm:spPr>
        <a:solidFill>
          <a:srgbClr val="E03C31"/>
        </a:solidFill>
        <a:ln w="76200">
          <a:solidFill>
            <a:srgbClr val="0070C0"/>
          </a:solidFill>
        </a:ln>
      </dgm:spPr>
      <dgm:t>
        <a:bodyPr/>
        <a:lstStyle/>
        <a:p>
          <a:r>
            <a:rPr lang="en-ZA" sz="1800" dirty="0">
              <a:solidFill>
                <a:schemeClr val="bg1"/>
              </a:solidFill>
              <a:latin typeface="Franklin Gothic Book" panose="020B0503020102020204" pitchFamily="34" charset="0"/>
            </a:rPr>
            <a:t>Pre-exposure Prophylaxis</a:t>
          </a:r>
        </a:p>
      </dgm:t>
    </dgm:pt>
    <dgm:pt modelId="{FAC0C9FF-AD2D-4E1A-B455-D17FA05DB1EA}" type="parTrans" cxnId="{ACD0FBD9-C9F5-47F1-B2FF-F3149B6B8DA5}">
      <dgm:prSet/>
      <dgm:spPr>
        <a:solidFill>
          <a:srgbClr val="F2A900"/>
        </a:solidFill>
      </dgm:spPr>
      <dgm:t>
        <a:bodyPr/>
        <a:lstStyle/>
        <a:p>
          <a:endParaRPr lang="en-ZA"/>
        </a:p>
      </dgm:t>
    </dgm:pt>
    <dgm:pt modelId="{B8632DD2-C316-4B83-8F8E-CFD317F1A416}" type="sibTrans" cxnId="{ACD0FBD9-C9F5-47F1-B2FF-F3149B6B8DA5}">
      <dgm:prSet/>
      <dgm:spPr/>
      <dgm:t>
        <a:bodyPr/>
        <a:lstStyle/>
        <a:p>
          <a:endParaRPr lang="en-ZA"/>
        </a:p>
      </dgm:t>
    </dgm:pt>
    <dgm:pt modelId="{305E0E68-E40D-4367-81DD-38BD954E6B70}">
      <dgm:prSet custT="1"/>
      <dgm:spPr>
        <a:solidFill>
          <a:srgbClr val="E03C31"/>
        </a:solidFill>
        <a:ln w="76200">
          <a:solidFill>
            <a:srgbClr val="0070C0"/>
          </a:solidFill>
        </a:ln>
      </dgm:spPr>
      <dgm:t>
        <a:bodyPr/>
        <a:lstStyle/>
        <a:p>
          <a:r>
            <a:rPr lang="en-ZA" sz="1800" dirty="0">
              <a:solidFill>
                <a:schemeClr val="bg1"/>
              </a:solidFill>
              <a:latin typeface="Franklin Gothic Book" panose="020B0503020102020204" pitchFamily="34" charset="0"/>
            </a:rPr>
            <a:t>ART with viral suppression</a:t>
          </a:r>
        </a:p>
      </dgm:t>
    </dgm:pt>
    <dgm:pt modelId="{5EB1697E-E825-4995-A142-9CE709F8E541}" type="parTrans" cxnId="{10B898BD-39CB-44AF-9557-3497113AD330}">
      <dgm:prSet/>
      <dgm:spPr>
        <a:solidFill>
          <a:srgbClr val="F2A900"/>
        </a:solidFill>
      </dgm:spPr>
      <dgm:t>
        <a:bodyPr/>
        <a:lstStyle/>
        <a:p>
          <a:endParaRPr lang="en-ZA"/>
        </a:p>
      </dgm:t>
    </dgm:pt>
    <dgm:pt modelId="{13D357E0-C773-444E-AC97-8A879E41E830}" type="sibTrans" cxnId="{10B898BD-39CB-44AF-9557-3497113AD330}">
      <dgm:prSet/>
      <dgm:spPr/>
      <dgm:t>
        <a:bodyPr/>
        <a:lstStyle/>
        <a:p>
          <a:endParaRPr lang="en-ZA"/>
        </a:p>
      </dgm:t>
    </dgm:pt>
    <dgm:pt modelId="{C671CF19-9B0F-46F8-8566-CD444926484E}">
      <dgm:prSet custT="1"/>
      <dgm:spPr>
        <a:solidFill>
          <a:srgbClr val="E03C31"/>
        </a:solidFill>
        <a:ln w="76200">
          <a:solidFill>
            <a:srgbClr val="0070C0"/>
          </a:solidFill>
        </a:ln>
      </dgm:spPr>
      <dgm:t>
        <a:bodyPr/>
        <a:lstStyle/>
        <a:p>
          <a:r>
            <a:rPr lang="en-US" sz="1800" dirty="0">
              <a:solidFill>
                <a:schemeClr val="bg1"/>
              </a:solidFill>
              <a:latin typeface="Franklin Gothic Book" panose="020B0503020102020204" pitchFamily="34" charset="0"/>
            </a:rPr>
            <a:t>HIV testing</a:t>
          </a:r>
        </a:p>
      </dgm:t>
    </dgm:pt>
    <dgm:pt modelId="{6EE342C4-3659-4617-A01D-10EC29CB6F7E}" type="parTrans" cxnId="{B187E111-4999-47EC-A84A-B747510A5C3A}">
      <dgm:prSet/>
      <dgm:spPr>
        <a:solidFill>
          <a:srgbClr val="F2A900"/>
        </a:solidFill>
      </dgm:spPr>
      <dgm:t>
        <a:bodyPr/>
        <a:lstStyle/>
        <a:p>
          <a:endParaRPr lang="en-US"/>
        </a:p>
      </dgm:t>
    </dgm:pt>
    <dgm:pt modelId="{20F2D710-CE64-4B3D-9D72-F99FA57BCF38}" type="sibTrans" cxnId="{B187E111-4999-47EC-A84A-B747510A5C3A}">
      <dgm:prSet/>
      <dgm:spPr/>
      <dgm:t>
        <a:bodyPr/>
        <a:lstStyle/>
        <a:p>
          <a:endParaRPr lang="en-US"/>
        </a:p>
      </dgm:t>
    </dgm:pt>
    <dgm:pt modelId="{272CD6DA-E040-4304-A3D4-F1B8A4ECD9E3}">
      <dgm:prSet custT="1"/>
      <dgm:spPr>
        <a:solidFill>
          <a:srgbClr val="E03C31"/>
        </a:solidFill>
        <a:ln w="76200">
          <a:solidFill>
            <a:srgbClr val="0070C0"/>
          </a:solidFill>
        </a:ln>
      </dgm:spPr>
      <dgm:t>
        <a:bodyPr/>
        <a:lstStyle/>
        <a:p>
          <a:r>
            <a:rPr lang="en-US" sz="1800" dirty="0">
              <a:solidFill>
                <a:schemeClr val="bg1"/>
              </a:solidFill>
              <a:latin typeface="Franklin Gothic Book" panose="020B0503020102020204" pitchFamily="34" charset="0"/>
            </a:rPr>
            <a:t>General preconception health </a:t>
          </a:r>
        </a:p>
      </dgm:t>
    </dgm:pt>
    <dgm:pt modelId="{A034DA7A-CE4D-4A35-AF9F-9215895BB25D}" type="parTrans" cxnId="{A3AD5F4D-43D2-42A0-8CD9-2849103F0B48}">
      <dgm:prSet/>
      <dgm:spPr>
        <a:solidFill>
          <a:srgbClr val="F2A900"/>
        </a:solidFill>
      </dgm:spPr>
      <dgm:t>
        <a:bodyPr/>
        <a:lstStyle/>
        <a:p>
          <a:endParaRPr lang="en-US"/>
        </a:p>
      </dgm:t>
    </dgm:pt>
    <dgm:pt modelId="{472B3C62-8FD4-4A5C-B239-BDAAAD8587C3}" type="sibTrans" cxnId="{A3AD5F4D-43D2-42A0-8CD9-2849103F0B48}">
      <dgm:prSet/>
      <dgm:spPr/>
      <dgm:t>
        <a:bodyPr/>
        <a:lstStyle/>
        <a:p>
          <a:endParaRPr lang="en-US"/>
        </a:p>
      </dgm:t>
    </dgm:pt>
    <dgm:pt modelId="{5B39D690-E48C-440C-8838-CDBEAAEC5691}" type="pres">
      <dgm:prSet presAssocID="{9AC3C66A-A401-449B-8FC2-FBDC998EF0F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3F2630A-E725-4F76-BFEB-DF6ACEB17E15}" type="pres">
      <dgm:prSet presAssocID="{C95ABF0E-5497-476A-986D-F38FBA506D2A}" presName="centerShape" presStyleLbl="node0" presStyleIdx="0" presStyleCnt="1" custScaleX="143777"/>
      <dgm:spPr/>
    </dgm:pt>
    <dgm:pt modelId="{78F5DD05-53C9-4ABA-AD25-C4C525CA8FEA}" type="pres">
      <dgm:prSet presAssocID="{93B30AD9-D7B7-4934-92D1-F4421E32F668}" presName="parTrans" presStyleLbl="sibTrans2D1" presStyleIdx="0" presStyleCnt="9" custScaleX="118407"/>
      <dgm:spPr/>
    </dgm:pt>
    <dgm:pt modelId="{59BC8F29-E120-4B60-81BD-7497647313C1}" type="pres">
      <dgm:prSet presAssocID="{93B30AD9-D7B7-4934-92D1-F4421E32F668}" presName="connectorText" presStyleLbl="sibTrans2D1" presStyleIdx="0" presStyleCnt="9"/>
      <dgm:spPr/>
    </dgm:pt>
    <dgm:pt modelId="{2383C02C-E252-4523-A5F2-688A05E135DA}" type="pres">
      <dgm:prSet presAssocID="{CA69C374-8A05-4974-8CE1-C0CBEDEE6BF1}" presName="node" presStyleLbl="node1" presStyleIdx="0" presStyleCnt="9" custAng="0" custScaleX="151598" custScaleY="103854" custRadScaleRad="114241" custRadScaleInc="240541">
        <dgm:presLayoutVars>
          <dgm:bulletEnabled val="1"/>
        </dgm:presLayoutVars>
      </dgm:prSet>
      <dgm:spPr/>
    </dgm:pt>
    <dgm:pt modelId="{52B390BA-D24E-4F53-A6F1-4F4F62175EFB}" type="pres">
      <dgm:prSet presAssocID="{6EE342C4-3659-4617-A01D-10EC29CB6F7E}" presName="parTrans" presStyleLbl="sibTrans2D1" presStyleIdx="1" presStyleCnt="9"/>
      <dgm:spPr/>
    </dgm:pt>
    <dgm:pt modelId="{37C8AFA1-6366-4AFA-AF11-64C7D8EA5D9E}" type="pres">
      <dgm:prSet presAssocID="{6EE342C4-3659-4617-A01D-10EC29CB6F7E}" presName="connectorText" presStyleLbl="sibTrans2D1" presStyleIdx="1" presStyleCnt="9"/>
      <dgm:spPr/>
    </dgm:pt>
    <dgm:pt modelId="{3B509B9A-726A-4829-B898-92E13EB46937}" type="pres">
      <dgm:prSet presAssocID="{C671CF19-9B0F-46F8-8566-CD444926484E}" presName="node" presStyleLbl="node1" presStyleIdx="1" presStyleCnt="9" custAng="0" custScaleX="165465" custRadScaleRad="124683" custRadScaleInc="-451343">
        <dgm:presLayoutVars>
          <dgm:bulletEnabled val="1"/>
        </dgm:presLayoutVars>
      </dgm:prSet>
      <dgm:spPr/>
    </dgm:pt>
    <dgm:pt modelId="{B276EDE8-EF2A-4BCA-99F2-5C6660D10A0C}" type="pres">
      <dgm:prSet presAssocID="{599B71E0-05EC-4EFB-B545-112E4095BF17}" presName="parTrans" presStyleLbl="sibTrans2D1" presStyleIdx="2" presStyleCnt="9" custScaleX="143890"/>
      <dgm:spPr/>
    </dgm:pt>
    <dgm:pt modelId="{C91533E3-8E98-414E-B1C0-DD0CA7592F56}" type="pres">
      <dgm:prSet presAssocID="{599B71E0-05EC-4EFB-B545-112E4095BF17}" presName="connectorText" presStyleLbl="sibTrans2D1" presStyleIdx="2" presStyleCnt="9"/>
      <dgm:spPr/>
    </dgm:pt>
    <dgm:pt modelId="{8B441461-D4C0-4BD3-A389-A3B2311D90E2}" type="pres">
      <dgm:prSet presAssocID="{41A8E55F-AF8B-43BC-B4BB-EEE39AF12279}" presName="node" presStyleLbl="node1" presStyleIdx="2" presStyleCnt="9" custAng="0" custScaleX="181040" custRadScaleRad="125286" custRadScaleInc="18218">
        <dgm:presLayoutVars>
          <dgm:bulletEnabled val="1"/>
        </dgm:presLayoutVars>
      </dgm:prSet>
      <dgm:spPr/>
    </dgm:pt>
    <dgm:pt modelId="{F4C9EFB6-026F-49FD-9629-38170AC849F2}" type="pres">
      <dgm:prSet presAssocID="{90C26A5B-B6E3-422E-A25D-5FD480669D3C}" presName="parTrans" presStyleLbl="sibTrans2D1" presStyleIdx="3" presStyleCnt="9" custAng="989209" custScaleX="131101" custLinFactNeighborX="-6700" custLinFactNeighborY="24940"/>
      <dgm:spPr/>
    </dgm:pt>
    <dgm:pt modelId="{73E889BC-0FEB-4FE5-BB4D-2D108835AEB8}" type="pres">
      <dgm:prSet presAssocID="{90C26A5B-B6E3-422E-A25D-5FD480669D3C}" presName="connectorText" presStyleLbl="sibTrans2D1" presStyleIdx="3" presStyleCnt="9"/>
      <dgm:spPr/>
    </dgm:pt>
    <dgm:pt modelId="{53C2AD79-6AC4-4B7E-97A3-22FCC0644FB4}" type="pres">
      <dgm:prSet presAssocID="{2A306B4A-3714-498F-A79A-833B3FD074A4}" presName="node" presStyleLbl="node1" presStyleIdx="3" presStyleCnt="9" custAng="0" custScaleX="194137" custRadScaleRad="130758" custRadScaleInc="-49269">
        <dgm:presLayoutVars>
          <dgm:bulletEnabled val="1"/>
        </dgm:presLayoutVars>
      </dgm:prSet>
      <dgm:spPr/>
    </dgm:pt>
    <dgm:pt modelId="{7F8C1891-3B47-41E6-BE4D-E3D843AAE25F}" type="pres">
      <dgm:prSet presAssocID="{63DF5081-F6E3-4B60-A6A8-ACF738305A07}" presName="parTrans" presStyleLbl="sibTrans2D1" presStyleIdx="4" presStyleCnt="9" custScaleX="144129"/>
      <dgm:spPr/>
    </dgm:pt>
    <dgm:pt modelId="{8D5E472A-D771-4C4C-ADBC-656263190BE4}" type="pres">
      <dgm:prSet presAssocID="{63DF5081-F6E3-4B60-A6A8-ACF738305A07}" presName="connectorText" presStyleLbl="sibTrans2D1" presStyleIdx="4" presStyleCnt="9"/>
      <dgm:spPr/>
    </dgm:pt>
    <dgm:pt modelId="{8A5D439F-DA90-4BC1-AA94-C516E3953165}" type="pres">
      <dgm:prSet presAssocID="{1094CF6E-C0EB-44E2-BD6E-CEA7108D2A5A}" presName="node" presStyleLbl="node1" presStyleIdx="4" presStyleCnt="9" custAng="0" custScaleX="221178" custRadScaleRad="108201" custRadScaleInc="-50429">
        <dgm:presLayoutVars>
          <dgm:bulletEnabled val="1"/>
        </dgm:presLayoutVars>
      </dgm:prSet>
      <dgm:spPr/>
    </dgm:pt>
    <dgm:pt modelId="{C266EC68-730E-465B-8789-8304F069A53B}" type="pres">
      <dgm:prSet presAssocID="{E5A2FC06-3DA7-4206-B6E3-6EB5D9FB7721}" presName="parTrans" presStyleLbl="sibTrans2D1" presStyleIdx="5" presStyleCnt="9" custScaleX="143444"/>
      <dgm:spPr/>
    </dgm:pt>
    <dgm:pt modelId="{9E3C6156-027B-4235-81A7-015DB330B1BE}" type="pres">
      <dgm:prSet presAssocID="{E5A2FC06-3DA7-4206-B6E3-6EB5D9FB7721}" presName="connectorText" presStyleLbl="sibTrans2D1" presStyleIdx="5" presStyleCnt="9"/>
      <dgm:spPr/>
    </dgm:pt>
    <dgm:pt modelId="{CF2879AB-BACD-45A3-B064-0F44080A6AFB}" type="pres">
      <dgm:prSet presAssocID="{9C8A7772-7F0F-4FED-B7CC-00CAA7EB4755}" presName="node" presStyleLbl="node1" presStyleIdx="5" presStyleCnt="9" custAng="0" custScaleX="126633" custRadScaleRad="104452" custRadScaleInc="55649">
        <dgm:presLayoutVars>
          <dgm:bulletEnabled val="1"/>
        </dgm:presLayoutVars>
      </dgm:prSet>
      <dgm:spPr/>
    </dgm:pt>
    <dgm:pt modelId="{65AC2A37-4ED3-4CC7-A8A4-5CE2E848277B}" type="pres">
      <dgm:prSet presAssocID="{FAC0C9FF-AD2D-4E1A-B455-D17FA05DB1EA}" presName="parTrans" presStyleLbl="sibTrans2D1" presStyleIdx="6" presStyleCnt="9" custScaleX="139871"/>
      <dgm:spPr/>
    </dgm:pt>
    <dgm:pt modelId="{1152CABB-6968-424E-8728-B1B2970589B8}" type="pres">
      <dgm:prSet presAssocID="{FAC0C9FF-AD2D-4E1A-B455-D17FA05DB1EA}" presName="connectorText" presStyleLbl="sibTrans2D1" presStyleIdx="6" presStyleCnt="9"/>
      <dgm:spPr/>
    </dgm:pt>
    <dgm:pt modelId="{32D5DA1B-D00F-4611-935A-D265EC3A4073}" type="pres">
      <dgm:prSet presAssocID="{89FCC3C7-C66E-47D7-8977-C7A816EE466F}" presName="node" presStyleLbl="node1" presStyleIdx="6" presStyleCnt="9" custAng="0" custScaleX="160828" custRadScaleRad="130484" custRadScaleInc="45386">
        <dgm:presLayoutVars>
          <dgm:bulletEnabled val="1"/>
        </dgm:presLayoutVars>
      </dgm:prSet>
      <dgm:spPr/>
    </dgm:pt>
    <dgm:pt modelId="{C91AD369-C2A6-4453-AF0D-E0814989C708}" type="pres">
      <dgm:prSet presAssocID="{A034DA7A-CE4D-4A35-AF9F-9215895BB25D}" presName="parTrans" presStyleLbl="sibTrans2D1" presStyleIdx="7" presStyleCnt="9" custScaleX="169236"/>
      <dgm:spPr/>
    </dgm:pt>
    <dgm:pt modelId="{44A1CDD9-EAA2-4063-823E-A0216EFA0EE6}" type="pres">
      <dgm:prSet presAssocID="{A034DA7A-CE4D-4A35-AF9F-9215895BB25D}" presName="connectorText" presStyleLbl="sibTrans2D1" presStyleIdx="7" presStyleCnt="9"/>
      <dgm:spPr/>
    </dgm:pt>
    <dgm:pt modelId="{4065A253-C9CB-4E6E-92A3-147DB5EDB29F}" type="pres">
      <dgm:prSet presAssocID="{272CD6DA-E040-4304-A3D4-F1B8A4ECD9E3}" presName="node" presStyleLbl="node1" presStyleIdx="7" presStyleCnt="9" custScaleX="194487" custRadScaleRad="131262" custRadScaleInc="-3652">
        <dgm:presLayoutVars>
          <dgm:bulletEnabled val="1"/>
        </dgm:presLayoutVars>
      </dgm:prSet>
      <dgm:spPr/>
    </dgm:pt>
    <dgm:pt modelId="{D8C5C41A-4BF2-497A-BA13-EF0456E0B701}" type="pres">
      <dgm:prSet presAssocID="{5EB1697E-E825-4995-A142-9CE709F8E541}" presName="parTrans" presStyleLbl="sibTrans2D1" presStyleIdx="8" presStyleCnt="9" custScaleX="157453"/>
      <dgm:spPr/>
    </dgm:pt>
    <dgm:pt modelId="{A1CB7576-3846-4947-AC64-BF3048388DD6}" type="pres">
      <dgm:prSet presAssocID="{5EB1697E-E825-4995-A142-9CE709F8E541}" presName="connectorText" presStyleLbl="sibTrans2D1" presStyleIdx="8" presStyleCnt="9"/>
      <dgm:spPr/>
    </dgm:pt>
    <dgm:pt modelId="{DC698960-0419-4673-8CD4-DC48468B1D4A}" type="pres">
      <dgm:prSet presAssocID="{305E0E68-E40D-4367-81DD-38BD954E6B70}" presName="node" presStyleLbl="node1" presStyleIdx="8" presStyleCnt="9" custAng="0" custScaleX="175449" custRadScaleRad="100668" custRadScaleInc="201302">
        <dgm:presLayoutVars>
          <dgm:bulletEnabled val="1"/>
        </dgm:presLayoutVars>
      </dgm:prSet>
      <dgm:spPr/>
    </dgm:pt>
  </dgm:ptLst>
  <dgm:cxnLst>
    <dgm:cxn modelId="{CE93FD06-CA6B-454A-AA59-5C66DDEC5C64}" type="presOf" srcId="{1094CF6E-C0EB-44E2-BD6E-CEA7108D2A5A}" destId="{8A5D439F-DA90-4BC1-AA94-C516E3953165}" srcOrd="0" destOrd="0" presId="urn:microsoft.com/office/officeart/2005/8/layout/radial5"/>
    <dgm:cxn modelId="{90063F07-7FD6-4A1F-807D-6E284F2448A7}" type="presOf" srcId="{C671CF19-9B0F-46F8-8566-CD444926484E}" destId="{3B509B9A-726A-4829-B898-92E13EB46937}" srcOrd="0" destOrd="0" presId="urn:microsoft.com/office/officeart/2005/8/layout/radial5"/>
    <dgm:cxn modelId="{35575E0C-B96F-4961-82B3-A02748D3BD81}" type="presOf" srcId="{CA69C374-8A05-4974-8CE1-C0CBEDEE6BF1}" destId="{2383C02C-E252-4523-A5F2-688A05E135DA}" srcOrd="0" destOrd="0" presId="urn:microsoft.com/office/officeart/2005/8/layout/radial5"/>
    <dgm:cxn modelId="{B187E111-4999-47EC-A84A-B747510A5C3A}" srcId="{C95ABF0E-5497-476A-986D-F38FBA506D2A}" destId="{C671CF19-9B0F-46F8-8566-CD444926484E}" srcOrd="1" destOrd="0" parTransId="{6EE342C4-3659-4617-A01D-10EC29CB6F7E}" sibTransId="{20F2D710-CE64-4B3D-9D72-F99FA57BCF38}"/>
    <dgm:cxn modelId="{B9D62C14-256F-4A58-8B66-FD07D981F9AB}" type="presOf" srcId="{272CD6DA-E040-4304-A3D4-F1B8A4ECD9E3}" destId="{4065A253-C9CB-4E6E-92A3-147DB5EDB29F}" srcOrd="0" destOrd="0" presId="urn:microsoft.com/office/officeart/2005/8/layout/radial5"/>
    <dgm:cxn modelId="{8B896028-9D8A-4217-890D-4BDB61A5A50D}" srcId="{C95ABF0E-5497-476A-986D-F38FBA506D2A}" destId="{41A8E55F-AF8B-43BC-B4BB-EEE39AF12279}" srcOrd="2" destOrd="0" parTransId="{599B71E0-05EC-4EFB-B545-112E4095BF17}" sibTransId="{C7E6F2B6-ACCC-4A31-96F9-B4A8D6245B8F}"/>
    <dgm:cxn modelId="{2B4F163D-6971-4F55-B2C1-5C8EE2E86CD1}" type="presOf" srcId="{599B71E0-05EC-4EFB-B545-112E4095BF17}" destId="{C91533E3-8E98-414E-B1C0-DD0CA7592F56}" srcOrd="1" destOrd="0" presId="urn:microsoft.com/office/officeart/2005/8/layout/radial5"/>
    <dgm:cxn modelId="{BA3D9744-64C2-4FFC-8508-7CFA6C1B5044}" type="presOf" srcId="{C95ABF0E-5497-476A-986D-F38FBA506D2A}" destId="{C3F2630A-E725-4F76-BFEB-DF6ACEB17E15}" srcOrd="0" destOrd="0" presId="urn:microsoft.com/office/officeart/2005/8/layout/radial5"/>
    <dgm:cxn modelId="{8E20254C-0043-443D-A562-865402BB7834}" type="presOf" srcId="{305E0E68-E40D-4367-81DD-38BD954E6B70}" destId="{DC698960-0419-4673-8CD4-DC48468B1D4A}" srcOrd="0" destOrd="0" presId="urn:microsoft.com/office/officeart/2005/8/layout/radial5"/>
    <dgm:cxn modelId="{F988924C-B9D0-4F6F-B1FD-9D6675E6BC30}" type="presOf" srcId="{A034DA7A-CE4D-4A35-AF9F-9215895BB25D}" destId="{C91AD369-C2A6-4453-AF0D-E0814989C708}" srcOrd="0" destOrd="0" presId="urn:microsoft.com/office/officeart/2005/8/layout/radial5"/>
    <dgm:cxn modelId="{A3AD5F4D-43D2-42A0-8CD9-2849103F0B48}" srcId="{C95ABF0E-5497-476A-986D-F38FBA506D2A}" destId="{272CD6DA-E040-4304-A3D4-F1B8A4ECD9E3}" srcOrd="7" destOrd="0" parTransId="{A034DA7A-CE4D-4A35-AF9F-9215895BB25D}" sibTransId="{472B3C62-8FD4-4A5C-B239-BDAAAD8587C3}"/>
    <dgm:cxn modelId="{1DAC4456-18FA-418D-BCFC-5E78B3E81470}" type="presOf" srcId="{A034DA7A-CE4D-4A35-AF9F-9215895BB25D}" destId="{44A1CDD9-EAA2-4063-823E-A0216EFA0EE6}" srcOrd="1" destOrd="0" presId="urn:microsoft.com/office/officeart/2005/8/layout/radial5"/>
    <dgm:cxn modelId="{0933B757-D28C-41DD-A249-6A1D8F485768}" type="presOf" srcId="{5EB1697E-E825-4995-A142-9CE709F8E541}" destId="{D8C5C41A-4BF2-497A-BA13-EF0456E0B701}" srcOrd="0" destOrd="0" presId="urn:microsoft.com/office/officeart/2005/8/layout/radial5"/>
    <dgm:cxn modelId="{6121885C-2958-4A15-AE52-1610BED2A32F}" type="presOf" srcId="{41A8E55F-AF8B-43BC-B4BB-EEE39AF12279}" destId="{8B441461-D4C0-4BD3-A389-A3B2311D90E2}" srcOrd="0" destOrd="0" presId="urn:microsoft.com/office/officeart/2005/8/layout/radial5"/>
    <dgm:cxn modelId="{4CCADF5D-8825-45AE-AFA7-067A3E31A053}" srcId="{C95ABF0E-5497-476A-986D-F38FBA506D2A}" destId="{2A306B4A-3714-498F-A79A-833B3FD074A4}" srcOrd="3" destOrd="0" parTransId="{90C26A5B-B6E3-422E-A25D-5FD480669D3C}" sibTransId="{E4A4DFBF-F97B-41C8-872A-39BB8393BAD5}"/>
    <dgm:cxn modelId="{E4487F5E-822C-4B7A-A21F-8BDAD67314CF}" type="presOf" srcId="{63DF5081-F6E3-4B60-A6A8-ACF738305A07}" destId="{7F8C1891-3B47-41E6-BE4D-E3D843AAE25F}" srcOrd="0" destOrd="0" presId="urn:microsoft.com/office/officeart/2005/8/layout/radial5"/>
    <dgm:cxn modelId="{9D71C16B-2E4C-42A5-8AE3-2FA62F3EDC72}" type="presOf" srcId="{63DF5081-F6E3-4B60-A6A8-ACF738305A07}" destId="{8D5E472A-D771-4C4C-ADBC-656263190BE4}" srcOrd="1" destOrd="0" presId="urn:microsoft.com/office/officeart/2005/8/layout/radial5"/>
    <dgm:cxn modelId="{6523BA6F-23DF-4794-8677-DC7930D029D1}" srcId="{C95ABF0E-5497-476A-986D-F38FBA506D2A}" destId="{1094CF6E-C0EB-44E2-BD6E-CEA7108D2A5A}" srcOrd="4" destOrd="0" parTransId="{63DF5081-F6E3-4B60-A6A8-ACF738305A07}" sibTransId="{96F56B33-78EB-4621-A621-76E333F6E6AF}"/>
    <dgm:cxn modelId="{04C9A371-073E-4264-B70B-F8B9760CED08}" srcId="{C95ABF0E-5497-476A-986D-F38FBA506D2A}" destId="{9C8A7772-7F0F-4FED-B7CC-00CAA7EB4755}" srcOrd="5" destOrd="0" parTransId="{E5A2FC06-3DA7-4206-B6E3-6EB5D9FB7721}" sibTransId="{93B190CD-C2B5-448C-B60C-615603333977}"/>
    <dgm:cxn modelId="{6E386C73-81FE-4923-84F9-7DB1D14A599C}" type="presOf" srcId="{E5A2FC06-3DA7-4206-B6E3-6EB5D9FB7721}" destId="{C266EC68-730E-465B-8789-8304F069A53B}" srcOrd="0" destOrd="0" presId="urn:microsoft.com/office/officeart/2005/8/layout/radial5"/>
    <dgm:cxn modelId="{0D916777-A22C-4BA6-8984-DE908FF96248}" type="presOf" srcId="{93B30AD9-D7B7-4934-92D1-F4421E32F668}" destId="{59BC8F29-E120-4B60-81BD-7497647313C1}" srcOrd="1" destOrd="0" presId="urn:microsoft.com/office/officeart/2005/8/layout/radial5"/>
    <dgm:cxn modelId="{E1E47F78-CBF2-4185-BC9F-4D8DF1EB256D}" srcId="{C95ABF0E-5497-476A-986D-F38FBA506D2A}" destId="{CA69C374-8A05-4974-8CE1-C0CBEDEE6BF1}" srcOrd="0" destOrd="0" parTransId="{93B30AD9-D7B7-4934-92D1-F4421E32F668}" sibTransId="{6CC42D42-473D-47B8-AA49-E7AF178DDA96}"/>
    <dgm:cxn modelId="{DD134587-0B95-4D0B-96AD-FAF11EB55164}" type="presOf" srcId="{9C8A7772-7F0F-4FED-B7CC-00CAA7EB4755}" destId="{CF2879AB-BACD-45A3-B064-0F44080A6AFB}" srcOrd="0" destOrd="0" presId="urn:microsoft.com/office/officeart/2005/8/layout/radial5"/>
    <dgm:cxn modelId="{6035AE88-A156-41C0-BE09-BACC1BFBA098}" type="presOf" srcId="{FAC0C9FF-AD2D-4E1A-B455-D17FA05DB1EA}" destId="{1152CABB-6968-424E-8728-B1B2970589B8}" srcOrd="1" destOrd="0" presId="urn:microsoft.com/office/officeart/2005/8/layout/radial5"/>
    <dgm:cxn modelId="{2A2CD69A-30AF-4B20-BEA9-0380F4966AB7}" type="presOf" srcId="{2A306B4A-3714-498F-A79A-833B3FD074A4}" destId="{53C2AD79-6AC4-4B7E-97A3-22FCC0644FB4}" srcOrd="0" destOrd="0" presId="urn:microsoft.com/office/officeart/2005/8/layout/radial5"/>
    <dgm:cxn modelId="{6909DB9A-01E6-4BCE-9A4E-EA97D9B44012}" type="presOf" srcId="{9AC3C66A-A401-449B-8FC2-FBDC998EF0F6}" destId="{5B39D690-E48C-440C-8838-CDBEAAEC5691}" srcOrd="0" destOrd="0" presId="urn:microsoft.com/office/officeart/2005/8/layout/radial5"/>
    <dgm:cxn modelId="{931DFBA1-0E42-46E8-9CFD-0B92CD15AD2F}" type="presOf" srcId="{E5A2FC06-3DA7-4206-B6E3-6EB5D9FB7721}" destId="{9E3C6156-027B-4235-81A7-015DB330B1BE}" srcOrd="1" destOrd="0" presId="urn:microsoft.com/office/officeart/2005/8/layout/radial5"/>
    <dgm:cxn modelId="{490CE6AE-8234-4634-9749-198F99AB307C}" type="presOf" srcId="{6EE342C4-3659-4617-A01D-10EC29CB6F7E}" destId="{52B390BA-D24E-4F53-A6F1-4F4F62175EFB}" srcOrd="0" destOrd="0" presId="urn:microsoft.com/office/officeart/2005/8/layout/radial5"/>
    <dgm:cxn modelId="{10B898BD-39CB-44AF-9557-3497113AD330}" srcId="{C95ABF0E-5497-476A-986D-F38FBA506D2A}" destId="{305E0E68-E40D-4367-81DD-38BD954E6B70}" srcOrd="8" destOrd="0" parTransId="{5EB1697E-E825-4995-A142-9CE709F8E541}" sibTransId="{13D357E0-C773-444E-AC97-8A879E41E830}"/>
    <dgm:cxn modelId="{986A32D8-D7BA-44C6-8E2F-344E93617EC1}" type="presOf" srcId="{93B30AD9-D7B7-4934-92D1-F4421E32F668}" destId="{78F5DD05-53C9-4ABA-AD25-C4C525CA8FEA}" srcOrd="0" destOrd="0" presId="urn:microsoft.com/office/officeart/2005/8/layout/radial5"/>
    <dgm:cxn modelId="{46849DD9-4C96-451F-8CEE-C97605FC872A}" type="presOf" srcId="{6EE342C4-3659-4617-A01D-10EC29CB6F7E}" destId="{37C8AFA1-6366-4AFA-AF11-64C7D8EA5D9E}" srcOrd="1" destOrd="0" presId="urn:microsoft.com/office/officeart/2005/8/layout/radial5"/>
    <dgm:cxn modelId="{ACD0FBD9-C9F5-47F1-B2FF-F3149B6B8DA5}" srcId="{C95ABF0E-5497-476A-986D-F38FBA506D2A}" destId="{89FCC3C7-C66E-47D7-8977-C7A816EE466F}" srcOrd="6" destOrd="0" parTransId="{FAC0C9FF-AD2D-4E1A-B455-D17FA05DB1EA}" sibTransId="{B8632DD2-C316-4B83-8F8E-CFD317F1A416}"/>
    <dgm:cxn modelId="{45B70FE5-6BB5-4C18-92D7-CE84C2343408}" srcId="{9AC3C66A-A401-449B-8FC2-FBDC998EF0F6}" destId="{C95ABF0E-5497-476A-986D-F38FBA506D2A}" srcOrd="0" destOrd="0" parTransId="{BB13F978-FFEA-4FC1-A9A6-8F8FDF264796}" sibTransId="{1D418A56-18EF-4F88-81E2-59ABFAB81F0D}"/>
    <dgm:cxn modelId="{5B0A8EE8-85BC-44AE-8BB0-847A8ACEA713}" type="presOf" srcId="{5EB1697E-E825-4995-A142-9CE709F8E541}" destId="{A1CB7576-3846-4947-AC64-BF3048388DD6}" srcOrd="1" destOrd="0" presId="urn:microsoft.com/office/officeart/2005/8/layout/radial5"/>
    <dgm:cxn modelId="{96D39FEE-3153-43CA-AAFF-765CB2BFF960}" type="presOf" srcId="{FAC0C9FF-AD2D-4E1A-B455-D17FA05DB1EA}" destId="{65AC2A37-4ED3-4CC7-A8A4-5CE2E848277B}" srcOrd="0" destOrd="0" presId="urn:microsoft.com/office/officeart/2005/8/layout/radial5"/>
    <dgm:cxn modelId="{98E17DF8-684A-45C2-A144-06CD4FED015B}" type="presOf" srcId="{90C26A5B-B6E3-422E-A25D-5FD480669D3C}" destId="{73E889BC-0FEB-4FE5-BB4D-2D108835AEB8}" srcOrd="1" destOrd="0" presId="urn:microsoft.com/office/officeart/2005/8/layout/radial5"/>
    <dgm:cxn modelId="{D52EC5F9-EABA-493A-90DF-F731816EE08C}" type="presOf" srcId="{599B71E0-05EC-4EFB-B545-112E4095BF17}" destId="{B276EDE8-EF2A-4BCA-99F2-5C6660D10A0C}" srcOrd="0" destOrd="0" presId="urn:microsoft.com/office/officeart/2005/8/layout/radial5"/>
    <dgm:cxn modelId="{4DA626FC-195C-4818-A746-A56307A09A2A}" type="presOf" srcId="{89FCC3C7-C66E-47D7-8977-C7A816EE466F}" destId="{32D5DA1B-D00F-4611-935A-D265EC3A4073}" srcOrd="0" destOrd="0" presId="urn:microsoft.com/office/officeart/2005/8/layout/radial5"/>
    <dgm:cxn modelId="{7F99C9FF-D179-4F9F-A5ED-FF851BD47EA5}" type="presOf" srcId="{90C26A5B-B6E3-422E-A25D-5FD480669D3C}" destId="{F4C9EFB6-026F-49FD-9629-38170AC849F2}" srcOrd="0" destOrd="0" presId="urn:microsoft.com/office/officeart/2005/8/layout/radial5"/>
    <dgm:cxn modelId="{646162BF-9766-4A38-9E70-B43A55447009}" type="presParOf" srcId="{5B39D690-E48C-440C-8838-CDBEAAEC5691}" destId="{C3F2630A-E725-4F76-BFEB-DF6ACEB17E15}" srcOrd="0" destOrd="0" presId="urn:microsoft.com/office/officeart/2005/8/layout/radial5"/>
    <dgm:cxn modelId="{0506A5CA-D7FD-437C-9BD0-0D94C439127B}" type="presParOf" srcId="{5B39D690-E48C-440C-8838-CDBEAAEC5691}" destId="{78F5DD05-53C9-4ABA-AD25-C4C525CA8FEA}" srcOrd="1" destOrd="0" presId="urn:microsoft.com/office/officeart/2005/8/layout/radial5"/>
    <dgm:cxn modelId="{84AF3282-E900-4235-8DFB-C3A556EE0CCC}" type="presParOf" srcId="{78F5DD05-53C9-4ABA-AD25-C4C525CA8FEA}" destId="{59BC8F29-E120-4B60-81BD-7497647313C1}" srcOrd="0" destOrd="0" presId="urn:microsoft.com/office/officeart/2005/8/layout/radial5"/>
    <dgm:cxn modelId="{0D4643A3-E432-4EC7-AC17-456E835C0AA2}" type="presParOf" srcId="{5B39D690-E48C-440C-8838-CDBEAAEC5691}" destId="{2383C02C-E252-4523-A5F2-688A05E135DA}" srcOrd="2" destOrd="0" presId="urn:microsoft.com/office/officeart/2005/8/layout/radial5"/>
    <dgm:cxn modelId="{4D5D791F-B950-4AEF-9ED5-85B1BEA79777}" type="presParOf" srcId="{5B39D690-E48C-440C-8838-CDBEAAEC5691}" destId="{52B390BA-D24E-4F53-A6F1-4F4F62175EFB}" srcOrd="3" destOrd="0" presId="urn:microsoft.com/office/officeart/2005/8/layout/radial5"/>
    <dgm:cxn modelId="{0A8C61CE-BD73-4991-97B3-654E32A6639C}" type="presParOf" srcId="{52B390BA-D24E-4F53-A6F1-4F4F62175EFB}" destId="{37C8AFA1-6366-4AFA-AF11-64C7D8EA5D9E}" srcOrd="0" destOrd="0" presId="urn:microsoft.com/office/officeart/2005/8/layout/radial5"/>
    <dgm:cxn modelId="{10E24EF6-5B0D-4D5A-8CF4-480A505EAD23}" type="presParOf" srcId="{5B39D690-E48C-440C-8838-CDBEAAEC5691}" destId="{3B509B9A-726A-4829-B898-92E13EB46937}" srcOrd="4" destOrd="0" presId="urn:microsoft.com/office/officeart/2005/8/layout/radial5"/>
    <dgm:cxn modelId="{B63EDA01-51FC-40B3-B195-488B89685E14}" type="presParOf" srcId="{5B39D690-E48C-440C-8838-CDBEAAEC5691}" destId="{B276EDE8-EF2A-4BCA-99F2-5C6660D10A0C}" srcOrd="5" destOrd="0" presId="urn:microsoft.com/office/officeart/2005/8/layout/radial5"/>
    <dgm:cxn modelId="{9956C557-1BA3-4BEB-832A-4EEE0CADD849}" type="presParOf" srcId="{B276EDE8-EF2A-4BCA-99F2-5C6660D10A0C}" destId="{C91533E3-8E98-414E-B1C0-DD0CA7592F56}" srcOrd="0" destOrd="0" presId="urn:microsoft.com/office/officeart/2005/8/layout/radial5"/>
    <dgm:cxn modelId="{BB830B11-CAB9-49CE-B79A-68A374AA2B68}" type="presParOf" srcId="{5B39D690-E48C-440C-8838-CDBEAAEC5691}" destId="{8B441461-D4C0-4BD3-A389-A3B2311D90E2}" srcOrd="6" destOrd="0" presId="urn:microsoft.com/office/officeart/2005/8/layout/radial5"/>
    <dgm:cxn modelId="{8357193E-1061-4995-A107-7DD510B748EE}" type="presParOf" srcId="{5B39D690-E48C-440C-8838-CDBEAAEC5691}" destId="{F4C9EFB6-026F-49FD-9629-38170AC849F2}" srcOrd="7" destOrd="0" presId="urn:microsoft.com/office/officeart/2005/8/layout/radial5"/>
    <dgm:cxn modelId="{70A9345C-E88B-4F5F-8997-391F39F48320}" type="presParOf" srcId="{F4C9EFB6-026F-49FD-9629-38170AC849F2}" destId="{73E889BC-0FEB-4FE5-BB4D-2D108835AEB8}" srcOrd="0" destOrd="0" presId="urn:microsoft.com/office/officeart/2005/8/layout/radial5"/>
    <dgm:cxn modelId="{69D730F4-B553-4809-9C2C-DB5CB7F12F19}" type="presParOf" srcId="{5B39D690-E48C-440C-8838-CDBEAAEC5691}" destId="{53C2AD79-6AC4-4B7E-97A3-22FCC0644FB4}" srcOrd="8" destOrd="0" presId="urn:microsoft.com/office/officeart/2005/8/layout/radial5"/>
    <dgm:cxn modelId="{8B307C36-41F4-4725-A112-32F9CE34738B}" type="presParOf" srcId="{5B39D690-E48C-440C-8838-CDBEAAEC5691}" destId="{7F8C1891-3B47-41E6-BE4D-E3D843AAE25F}" srcOrd="9" destOrd="0" presId="urn:microsoft.com/office/officeart/2005/8/layout/radial5"/>
    <dgm:cxn modelId="{E6BA4773-1ED3-45A0-9DCB-586355DF7049}" type="presParOf" srcId="{7F8C1891-3B47-41E6-BE4D-E3D843AAE25F}" destId="{8D5E472A-D771-4C4C-ADBC-656263190BE4}" srcOrd="0" destOrd="0" presId="urn:microsoft.com/office/officeart/2005/8/layout/radial5"/>
    <dgm:cxn modelId="{93A7DE3F-47DC-4800-91B5-E701D3A8E33A}" type="presParOf" srcId="{5B39D690-E48C-440C-8838-CDBEAAEC5691}" destId="{8A5D439F-DA90-4BC1-AA94-C516E3953165}" srcOrd="10" destOrd="0" presId="urn:microsoft.com/office/officeart/2005/8/layout/radial5"/>
    <dgm:cxn modelId="{68958C4C-DCDD-4612-80CB-7ED9544B5F50}" type="presParOf" srcId="{5B39D690-E48C-440C-8838-CDBEAAEC5691}" destId="{C266EC68-730E-465B-8789-8304F069A53B}" srcOrd="11" destOrd="0" presId="urn:microsoft.com/office/officeart/2005/8/layout/radial5"/>
    <dgm:cxn modelId="{9D39CF52-3A1F-4F6D-94B5-9EDF11EBBF8C}" type="presParOf" srcId="{C266EC68-730E-465B-8789-8304F069A53B}" destId="{9E3C6156-027B-4235-81A7-015DB330B1BE}" srcOrd="0" destOrd="0" presId="urn:microsoft.com/office/officeart/2005/8/layout/radial5"/>
    <dgm:cxn modelId="{257BE1FF-87BB-4565-8CB0-5B3E2858E4DF}" type="presParOf" srcId="{5B39D690-E48C-440C-8838-CDBEAAEC5691}" destId="{CF2879AB-BACD-45A3-B064-0F44080A6AFB}" srcOrd="12" destOrd="0" presId="urn:microsoft.com/office/officeart/2005/8/layout/radial5"/>
    <dgm:cxn modelId="{7BCD58FD-6942-4885-9DC0-B9DC1281860E}" type="presParOf" srcId="{5B39D690-E48C-440C-8838-CDBEAAEC5691}" destId="{65AC2A37-4ED3-4CC7-A8A4-5CE2E848277B}" srcOrd="13" destOrd="0" presId="urn:microsoft.com/office/officeart/2005/8/layout/radial5"/>
    <dgm:cxn modelId="{64743D35-1D75-43DB-9D4D-082DF6E83AEF}" type="presParOf" srcId="{65AC2A37-4ED3-4CC7-A8A4-5CE2E848277B}" destId="{1152CABB-6968-424E-8728-B1B2970589B8}" srcOrd="0" destOrd="0" presId="urn:microsoft.com/office/officeart/2005/8/layout/radial5"/>
    <dgm:cxn modelId="{A7A15027-3BA2-4D23-AE98-CEA8B74D49E2}" type="presParOf" srcId="{5B39D690-E48C-440C-8838-CDBEAAEC5691}" destId="{32D5DA1B-D00F-4611-935A-D265EC3A4073}" srcOrd="14" destOrd="0" presId="urn:microsoft.com/office/officeart/2005/8/layout/radial5"/>
    <dgm:cxn modelId="{101D5175-E15F-4A14-9400-09589BF662E5}" type="presParOf" srcId="{5B39D690-E48C-440C-8838-CDBEAAEC5691}" destId="{C91AD369-C2A6-4453-AF0D-E0814989C708}" srcOrd="15" destOrd="0" presId="urn:microsoft.com/office/officeart/2005/8/layout/radial5"/>
    <dgm:cxn modelId="{5AB7ADF3-8F86-46B0-BE30-2AA9FF2055A2}" type="presParOf" srcId="{C91AD369-C2A6-4453-AF0D-E0814989C708}" destId="{44A1CDD9-EAA2-4063-823E-A0216EFA0EE6}" srcOrd="0" destOrd="0" presId="urn:microsoft.com/office/officeart/2005/8/layout/radial5"/>
    <dgm:cxn modelId="{327794AE-AAA8-470B-B197-CF0CF0A40637}" type="presParOf" srcId="{5B39D690-E48C-440C-8838-CDBEAAEC5691}" destId="{4065A253-C9CB-4E6E-92A3-147DB5EDB29F}" srcOrd="16" destOrd="0" presId="urn:microsoft.com/office/officeart/2005/8/layout/radial5"/>
    <dgm:cxn modelId="{BED04E87-BB79-4AAC-9086-34A69E2607B3}" type="presParOf" srcId="{5B39D690-E48C-440C-8838-CDBEAAEC5691}" destId="{D8C5C41A-4BF2-497A-BA13-EF0456E0B701}" srcOrd="17" destOrd="0" presId="urn:microsoft.com/office/officeart/2005/8/layout/radial5"/>
    <dgm:cxn modelId="{55DDA545-E161-4B4B-937D-BC6B9DD5C597}" type="presParOf" srcId="{D8C5C41A-4BF2-497A-BA13-EF0456E0B701}" destId="{A1CB7576-3846-4947-AC64-BF3048388DD6}" srcOrd="0" destOrd="0" presId="urn:microsoft.com/office/officeart/2005/8/layout/radial5"/>
    <dgm:cxn modelId="{5EE83455-E146-4668-B1E7-0D34C0A1B2B8}" type="presParOf" srcId="{5B39D690-E48C-440C-8838-CDBEAAEC5691}" destId="{DC698960-0419-4673-8CD4-DC48468B1D4A}" srcOrd="18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2630A-E725-4F76-BFEB-DF6ACEB17E15}">
      <dsp:nvSpPr>
        <dsp:cNvPr id="0" name=""/>
        <dsp:cNvSpPr/>
      </dsp:nvSpPr>
      <dsp:spPr>
        <a:xfrm>
          <a:off x="4111579" y="1900012"/>
          <a:ext cx="1906567" cy="1326058"/>
        </a:xfrm>
        <a:prstGeom prst="ellipse">
          <a:avLst/>
        </a:prstGeom>
        <a:solidFill>
          <a:srgbClr val="0047B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>
              <a:solidFill>
                <a:schemeClr val="bg1"/>
              </a:solidFill>
              <a:latin typeface="Franklin Gothic Book" panose="020B0503020102020204" pitchFamily="34" charset="0"/>
            </a:rPr>
            <a:t>Safer Conception Toolbox</a:t>
          </a:r>
        </a:p>
      </dsp:txBody>
      <dsp:txXfrm>
        <a:off x="4390789" y="2094209"/>
        <a:ext cx="1348147" cy="937664"/>
      </dsp:txXfrm>
    </dsp:sp>
    <dsp:sp modelId="{78F5DD05-53C9-4ABA-AD25-C4C525CA8FEA}">
      <dsp:nvSpPr>
        <dsp:cNvPr id="0" name=""/>
        <dsp:cNvSpPr/>
      </dsp:nvSpPr>
      <dsp:spPr>
        <a:xfrm rot="19086492">
          <a:off x="5689946" y="1533077"/>
          <a:ext cx="543686" cy="450859"/>
        </a:xfrm>
        <a:prstGeom prst="rightArrow">
          <a:avLst>
            <a:gd name="adj1" fmla="val 60000"/>
            <a:gd name="adj2" fmla="val 50000"/>
          </a:avLst>
        </a:prstGeom>
        <a:solidFill>
          <a:srgbClr val="F2A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900" kern="1200"/>
        </a:p>
      </dsp:txBody>
      <dsp:txXfrm>
        <a:off x="5707231" y="1668407"/>
        <a:ext cx="408428" cy="270515"/>
      </dsp:txXfrm>
    </dsp:sp>
    <dsp:sp modelId="{2383C02C-E252-4523-A5F2-688A05E135DA}">
      <dsp:nvSpPr>
        <dsp:cNvPr id="0" name=""/>
        <dsp:cNvSpPr/>
      </dsp:nvSpPr>
      <dsp:spPr>
        <a:xfrm>
          <a:off x="5977877" y="471930"/>
          <a:ext cx="1608222" cy="1101731"/>
        </a:xfrm>
        <a:prstGeom prst="ellipse">
          <a:avLst/>
        </a:prstGeom>
        <a:solidFill>
          <a:srgbClr val="E03C31"/>
        </a:solidFill>
        <a:ln w="762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>
              <a:solidFill>
                <a:schemeClr val="bg1"/>
              </a:solidFill>
              <a:latin typeface="Franklin Gothic Book" panose="020B0503020102020204" pitchFamily="34" charset="0"/>
            </a:rPr>
            <a:t>STI screening and Rx</a:t>
          </a:r>
        </a:p>
      </dsp:txBody>
      <dsp:txXfrm>
        <a:off x="6213396" y="633275"/>
        <a:ext cx="1137184" cy="779041"/>
      </dsp:txXfrm>
    </dsp:sp>
    <dsp:sp modelId="{52B390BA-D24E-4F53-A6F1-4F4F62175EFB}">
      <dsp:nvSpPr>
        <dsp:cNvPr id="0" name=""/>
        <dsp:cNvSpPr/>
      </dsp:nvSpPr>
      <dsp:spPr>
        <a:xfrm rot="13183884">
          <a:off x="3782633" y="1503355"/>
          <a:ext cx="556963" cy="450859"/>
        </a:xfrm>
        <a:prstGeom prst="rightArrow">
          <a:avLst>
            <a:gd name="adj1" fmla="val 60000"/>
            <a:gd name="adj2" fmla="val 50000"/>
          </a:avLst>
        </a:prstGeom>
        <a:solidFill>
          <a:srgbClr val="F2A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3902272" y="1636755"/>
        <a:ext cx="421705" cy="270515"/>
      </dsp:txXfrm>
    </dsp:sp>
    <dsp:sp modelId="{3B509B9A-726A-4829-B898-92E13EB46937}">
      <dsp:nvSpPr>
        <dsp:cNvPr id="0" name=""/>
        <dsp:cNvSpPr/>
      </dsp:nvSpPr>
      <dsp:spPr>
        <a:xfrm>
          <a:off x="2251083" y="423432"/>
          <a:ext cx="1755330" cy="1060846"/>
        </a:xfrm>
        <a:prstGeom prst="ellipse">
          <a:avLst/>
        </a:prstGeom>
        <a:solidFill>
          <a:srgbClr val="E03C31"/>
        </a:solidFill>
        <a:ln w="762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Franklin Gothic Book" panose="020B0503020102020204" pitchFamily="34" charset="0"/>
            </a:rPr>
            <a:t>HIV testing</a:t>
          </a:r>
        </a:p>
      </dsp:txBody>
      <dsp:txXfrm>
        <a:off x="2508145" y="578789"/>
        <a:ext cx="1241206" cy="750132"/>
      </dsp:txXfrm>
    </dsp:sp>
    <dsp:sp modelId="{B276EDE8-EF2A-4BCA-99F2-5C6660D10A0C}">
      <dsp:nvSpPr>
        <dsp:cNvPr id="0" name=""/>
        <dsp:cNvSpPr/>
      </dsp:nvSpPr>
      <dsp:spPr>
        <a:xfrm rot="21218616">
          <a:off x="6070147" y="2198633"/>
          <a:ext cx="484612" cy="450859"/>
        </a:xfrm>
        <a:prstGeom prst="rightArrow">
          <a:avLst>
            <a:gd name="adj1" fmla="val 60000"/>
            <a:gd name="adj2" fmla="val 50000"/>
          </a:avLst>
        </a:prstGeom>
        <a:solidFill>
          <a:srgbClr val="F2A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900" kern="1200"/>
        </a:p>
      </dsp:txBody>
      <dsp:txXfrm>
        <a:off x="6070563" y="2296292"/>
        <a:ext cx="349354" cy="270515"/>
      </dsp:txXfrm>
    </dsp:sp>
    <dsp:sp modelId="{8B441461-D4C0-4BD3-A389-A3B2311D90E2}">
      <dsp:nvSpPr>
        <dsp:cNvPr id="0" name=""/>
        <dsp:cNvSpPr/>
      </dsp:nvSpPr>
      <dsp:spPr>
        <a:xfrm>
          <a:off x="6618751" y="1752546"/>
          <a:ext cx="1920557" cy="1060846"/>
        </a:xfrm>
        <a:prstGeom prst="ellipse">
          <a:avLst/>
        </a:prstGeom>
        <a:solidFill>
          <a:srgbClr val="E03C31"/>
        </a:solidFill>
        <a:ln w="762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>
              <a:solidFill>
                <a:schemeClr val="bg1"/>
              </a:solidFill>
              <a:latin typeface="Franklin Gothic Book" panose="020B0503020102020204" pitchFamily="34" charset="0"/>
            </a:rPr>
            <a:t>Timed </a:t>
          </a:r>
          <a:r>
            <a:rPr lang="en-ZA" sz="1800" kern="1200" dirty="0" err="1">
              <a:solidFill>
                <a:schemeClr val="bg1"/>
              </a:solidFill>
              <a:latin typeface="Franklin Gothic Book" panose="020B0503020102020204" pitchFamily="34" charset="0"/>
            </a:rPr>
            <a:t>Condomless</a:t>
          </a:r>
          <a:r>
            <a:rPr lang="en-ZA" sz="1800" kern="1200" dirty="0">
              <a:solidFill>
                <a:schemeClr val="bg1"/>
              </a:solidFill>
              <a:latin typeface="Franklin Gothic Book" panose="020B0503020102020204" pitchFamily="34" charset="0"/>
            </a:rPr>
            <a:t> Sex</a:t>
          </a:r>
        </a:p>
      </dsp:txBody>
      <dsp:txXfrm>
        <a:off x="6900010" y="1907903"/>
        <a:ext cx="1358039" cy="750132"/>
      </dsp:txXfrm>
    </dsp:sp>
    <dsp:sp modelId="{F4C9EFB6-026F-49FD-9629-38170AC849F2}">
      <dsp:nvSpPr>
        <dsp:cNvPr id="0" name=""/>
        <dsp:cNvSpPr/>
      </dsp:nvSpPr>
      <dsp:spPr>
        <a:xfrm rot="2197981">
          <a:off x="5969482" y="2901148"/>
          <a:ext cx="589674" cy="450859"/>
        </a:xfrm>
        <a:prstGeom prst="rightArrow">
          <a:avLst>
            <a:gd name="adj1" fmla="val 60000"/>
            <a:gd name="adj2" fmla="val 50000"/>
          </a:avLst>
        </a:prstGeom>
        <a:solidFill>
          <a:srgbClr val="F2A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900" kern="1200"/>
        </a:p>
      </dsp:txBody>
      <dsp:txXfrm>
        <a:off x="5982841" y="2950967"/>
        <a:ext cx="454416" cy="270515"/>
      </dsp:txXfrm>
    </dsp:sp>
    <dsp:sp modelId="{53C2AD79-6AC4-4B7E-97A3-22FCC0644FB4}">
      <dsp:nvSpPr>
        <dsp:cNvPr id="0" name=""/>
        <dsp:cNvSpPr/>
      </dsp:nvSpPr>
      <dsp:spPr>
        <a:xfrm>
          <a:off x="6513785" y="2941950"/>
          <a:ext cx="2059496" cy="1060846"/>
        </a:xfrm>
        <a:prstGeom prst="ellipse">
          <a:avLst/>
        </a:prstGeom>
        <a:solidFill>
          <a:srgbClr val="E03C31"/>
        </a:solidFill>
        <a:ln w="762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>
              <a:solidFill>
                <a:schemeClr val="bg1"/>
              </a:solidFill>
              <a:latin typeface="Franklin Gothic Book" panose="020B0503020102020204" pitchFamily="34" charset="0"/>
            </a:rPr>
            <a:t>Self-insemination</a:t>
          </a:r>
        </a:p>
      </dsp:txBody>
      <dsp:txXfrm>
        <a:off x="6815391" y="3097307"/>
        <a:ext cx="1456284" cy="750132"/>
      </dsp:txXfrm>
    </dsp:sp>
    <dsp:sp modelId="{7F8C1891-3B47-41E6-BE4D-E3D843AAE25F}">
      <dsp:nvSpPr>
        <dsp:cNvPr id="0" name=""/>
        <dsp:cNvSpPr/>
      </dsp:nvSpPr>
      <dsp:spPr>
        <a:xfrm rot="3594852">
          <a:off x="5298855" y="3322314"/>
          <a:ext cx="672987" cy="450859"/>
        </a:xfrm>
        <a:prstGeom prst="rightArrow">
          <a:avLst>
            <a:gd name="adj1" fmla="val 60000"/>
            <a:gd name="adj2" fmla="val 50000"/>
          </a:avLst>
        </a:prstGeom>
        <a:solidFill>
          <a:srgbClr val="F2A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900" kern="1200"/>
        </a:p>
      </dsp:txBody>
      <dsp:txXfrm>
        <a:off x="5332582" y="3353968"/>
        <a:ext cx="537729" cy="270515"/>
      </dsp:txXfrm>
    </dsp:sp>
    <dsp:sp modelId="{8A5D439F-DA90-4BC1-AA94-C516E3953165}">
      <dsp:nvSpPr>
        <dsp:cNvPr id="0" name=""/>
        <dsp:cNvSpPr/>
      </dsp:nvSpPr>
      <dsp:spPr>
        <a:xfrm>
          <a:off x="4986887" y="3923026"/>
          <a:ext cx="2346359" cy="1060846"/>
        </a:xfrm>
        <a:prstGeom prst="ellipse">
          <a:avLst/>
        </a:prstGeom>
        <a:solidFill>
          <a:srgbClr val="E03C31"/>
        </a:solidFill>
        <a:ln w="762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>
              <a:solidFill>
                <a:schemeClr val="bg1"/>
              </a:solidFill>
              <a:latin typeface="Franklin Gothic Book" panose="020B0503020102020204" pitchFamily="34" charset="0"/>
            </a:rPr>
            <a:t>Encourage disclosure and partner testing / treatment</a:t>
          </a:r>
        </a:p>
      </dsp:txBody>
      <dsp:txXfrm>
        <a:off x="5330503" y="4078383"/>
        <a:ext cx="1659127" cy="750132"/>
      </dsp:txXfrm>
    </dsp:sp>
    <dsp:sp modelId="{C266EC68-730E-465B-8789-8304F069A53B}">
      <dsp:nvSpPr>
        <dsp:cNvPr id="0" name=""/>
        <dsp:cNvSpPr/>
      </dsp:nvSpPr>
      <dsp:spPr>
        <a:xfrm rot="7267788">
          <a:off x="4168514" y="3295816"/>
          <a:ext cx="635284" cy="450859"/>
        </a:xfrm>
        <a:prstGeom prst="rightArrow">
          <a:avLst>
            <a:gd name="adj1" fmla="val 60000"/>
            <a:gd name="adj2" fmla="val 50000"/>
          </a:avLst>
        </a:prstGeom>
        <a:solidFill>
          <a:srgbClr val="F2A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900" kern="1200"/>
        </a:p>
      </dsp:txBody>
      <dsp:txXfrm rot="10800000">
        <a:off x="4271106" y="3328098"/>
        <a:ext cx="500026" cy="270515"/>
      </dsp:txXfrm>
    </dsp:sp>
    <dsp:sp modelId="{CF2879AB-BACD-45A3-B064-0F44080A6AFB}">
      <dsp:nvSpPr>
        <dsp:cNvPr id="0" name=""/>
        <dsp:cNvSpPr/>
      </dsp:nvSpPr>
      <dsp:spPr>
        <a:xfrm>
          <a:off x="3302839" y="3837959"/>
          <a:ext cx="1343382" cy="1060846"/>
        </a:xfrm>
        <a:prstGeom prst="ellipse">
          <a:avLst/>
        </a:prstGeom>
        <a:solidFill>
          <a:srgbClr val="E03C31"/>
        </a:solidFill>
        <a:ln w="762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>
              <a:solidFill>
                <a:schemeClr val="bg1"/>
              </a:solidFill>
              <a:latin typeface="Franklin Gothic Book" panose="020B0503020102020204" pitchFamily="34" charset="0"/>
            </a:rPr>
            <a:t>VMMC</a:t>
          </a:r>
          <a:endParaRPr lang="en-ZA" sz="1400" kern="1200" dirty="0">
            <a:solidFill>
              <a:schemeClr val="bg1"/>
            </a:solidFill>
            <a:latin typeface="Franklin Gothic Book" panose="020B0503020102020204" pitchFamily="34" charset="0"/>
          </a:endParaRPr>
        </a:p>
      </dsp:txBody>
      <dsp:txXfrm>
        <a:off x="3499573" y="3993316"/>
        <a:ext cx="949914" cy="750132"/>
      </dsp:txXfrm>
    </dsp:sp>
    <dsp:sp modelId="{65AC2A37-4ED3-4CC7-A8A4-5CE2E848277B}">
      <dsp:nvSpPr>
        <dsp:cNvPr id="0" name=""/>
        <dsp:cNvSpPr/>
      </dsp:nvSpPr>
      <dsp:spPr>
        <a:xfrm rot="9544632">
          <a:off x="3436826" y="2823671"/>
          <a:ext cx="713384" cy="450859"/>
        </a:xfrm>
        <a:prstGeom prst="rightArrow">
          <a:avLst>
            <a:gd name="adj1" fmla="val 60000"/>
            <a:gd name="adj2" fmla="val 50000"/>
          </a:avLst>
        </a:prstGeom>
        <a:solidFill>
          <a:srgbClr val="F2A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900" kern="1200"/>
        </a:p>
      </dsp:txBody>
      <dsp:txXfrm rot="10800000">
        <a:off x="3567625" y="2889692"/>
        <a:ext cx="578126" cy="270515"/>
      </dsp:txXfrm>
    </dsp:sp>
    <dsp:sp modelId="{32D5DA1B-D00F-4611-935A-D265EC3A4073}">
      <dsp:nvSpPr>
        <dsp:cNvPr id="0" name=""/>
        <dsp:cNvSpPr/>
      </dsp:nvSpPr>
      <dsp:spPr>
        <a:xfrm>
          <a:off x="1750843" y="2973486"/>
          <a:ext cx="1706138" cy="1060846"/>
        </a:xfrm>
        <a:prstGeom prst="ellipse">
          <a:avLst/>
        </a:prstGeom>
        <a:solidFill>
          <a:srgbClr val="E03C31"/>
        </a:solidFill>
        <a:ln w="762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>
              <a:solidFill>
                <a:schemeClr val="bg1"/>
              </a:solidFill>
              <a:latin typeface="Franklin Gothic Book" panose="020B0503020102020204" pitchFamily="34" charset="0"/>
            </a:rPr>
            <a:t>Pre-exposure Prophylaxis</a:t>
          </a:r>
        </a:p>
      </dsp:txBody>
      <dsp:txXfrm>
        <a:off x="2000701" y="3128843"/>
        <a:ext cx="1206422" cy="750132"/>
      </dsp:txXfrm>
    </dsp:sp>
    <dsp:sp modelId="{C91AD369-C2A6-4453-AF0D-E0814989C708}">
      <dsp:nvSpPr>
        <dsp:cNvPr id="0" name=""/>
        <dsp:cNvSpPr/>
      </dsp:nvSpPr>
      <dsp:spPr>
        <a:xfrm rot="11356176">
          <a:off x="3475030" y="2130378"/>
          <a:ext cx="640209" cy="450859"/>
        </a:xfrm>
        <a:prstGeom prst="rightArrow">
          <a:avLst>
            <a:gd name="adj1" fmla="val 60000"/>
            <a:gd name="adj2" fmla="val 50000"/>
          </a:avLst>
        </a:prstGeom>
        <a:solidFill>
          <a:srgbClr val="F2A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3609405" y="2231444"/>
        <a:ext cx="504951" cy="270515"/>
      </dsp:txXfrm>
    </dsp:sp>
    <dsp:sp modelId="{4065A253-C9CB-4E6E-92A3-147DB5EDB29F}">
      <dsp:nvSpPr>
        <dsp:cNvPr id="0" name=""/>
        <dsp:cNvSpPr/>
      </dsp:nvSpPr>
      <dsp:spPr>
        <a:xfrm>
          <a:off x="1417485" y="1605694"/>
          <a:ext cx="2063209" cy="1060846"/>
        </a:xfrm>
        <a:prstGeom prst="ellipse">
          <a:avLst/>
        </a:prstGeom>
        <a:solidFill>
          <a:srgbClr val="E03C31"/>
        </a:solidFill>
        <a:ln w="762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Franklin Gothic Book" panose="020B0503020102020204" pitchFamily="34" charset="0"/>
            </a:rPr>
            <a:t>General preconception health </a:t>
          </a:r>
        </a:p>
      </dsp:txBody>
      <dsp:txXfrm>
        <a:off x="1719635" y="1761051"/>
        <a:ext cx="1458909" cy="750132"/>
      </dsp:txXfrm>
    </dsp:sp>
    <dsp:sp modelId="{D8C5C41A-4BF2-497A-BA13-EF0456E0B701}">
      <dsp:nvSpPr>
        <dsp:cNvPr id="0" name=""/>
        <dsp:cNvSpPr/>
      </dsp:nvSpPr>
      <dsp:spPr>
        <a:xfrm rot="16215624">
          <a:off x="4719577" y="1267588"/>
          <a:ext cx="700296" cy="450859"/>
        </a:xfrm>
        <a:prstGeom prst="rightArrow">
          <a:avLst>
            <a:gd name="adj1" fmla="val 60000"/>
            <a:gd name="adj2" fmla="val 50000"/>
          </a:avLst>
        </a:prstGeom>
        <a:solidFill>
          <a:srgbClr val="F2A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900" kern="1200"/>
        </a:p>
      </dsp:txBody>
      <dsp:txXfrm>
        <a:off x="4786899" y="1425388"/>
        <a:ext cx="565038" cy="270515"/>
      </dsp:txXfrm>
    </dsp:sp>
    <dsp:sp modelId="{DC698960-0419-4673-8CD4-DC48468B1D4A}">
      <dsp:nvSpPr>
        <dsp:cNvPr id="0" name=""/>
        <dsp:cNvSpPr/>
      </dsp:nvSpPr>
      <dsp:spPr>
        <a:xfrm>
          <a:off x="4143478" y="0"/>
          <a:ext cx="1861245" cy="1060846"/>
        </a:xfrm>
        <a:prstGeom prst="ellipse">
          <a:avLst/>
        </a:prstGeom>
        <a:solidFill>
          <a:srgbClr val="E03C31"/>
        </a:solidFill>
        <a:ln w="762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>
              <a:solidFill>
                <a:schemeClr val="bg1"/>
              </a:solidFill>
              <a:latin typeface="Franklin Gothic Book" panose="020B0503020102020204" pitchFamily="34" charset="0"/>
            </a:rPr>
            <a:t>ART with viral suppression</a:t>
          </a:r>
        </a:p>
      </dsp:txBody>
      <dsp:txXfrm>
        <a:off x="4416051" y="155357"/>
        <a:ext cx="1316099" cy="750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87997-0B89-40EC-854A-28FA50216636}" type="datetimeFigureOut">
              <a:rPr lang="en-ZA" smtClean="0"/>
              <a:t>2019/07/19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82931-D98B-445A-88B7-0C4F9161600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3343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Health facilities rarely male-friendly</a:t>
            </a:r>
          </a:p>
          <a:p>
            <a:pPr lvl="1"/>
            <a:r>
              <a:rPr lang="en-ZA" dirty="0"/>
              <a:t>Clinical hours</a:t>
            </a:r>
          </a:p>
          <a:p>
            <a:pPr lvl="1"/>
            <a:r>
              <a:rPr lang="en-ZA" dirty="0"/>
              <a:t>Female &gt; male providers</a:t>
            </a:r>
          </a:p>
          <a:p>
            <a:pPr lvl="1"/>
            <a:r>
              <a:rPr lang="en-ZA" dirty="0"/>
              <a:t>Female/child dominated spaces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82931-D98B-445A-88B7-0C4F91616003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3812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82931-D98B-445A-88B7-0C4F91616003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99177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Individuals in an HIV </a:t>
            </a:r>
            <a:r>
              <a:rPr lang="en-US" dirty="0" err="1"/>
              <a:t>seroconcordant</a:t>
            </a:r>
            <a:r>
              <a:rPr lang="en-US" dirty="0"/>
              <a:t>, HIV </a:t>
            </a:r>
            <a:r>
              <a:rPr lang="en-US" dirty="0" err="1"/>
              <a:t>serodifferent</a:t>
            </a:r>
            <a:r>
              <a:rPr lang="en-US" dirty="0"/>
              <a:t> or HIV </a:t>
            </a:r>
            <a:r>
              <a:rPr lang="en-US" dirty="0" err="1"/>
              <a:t>serounknown</a:t>
            </a:r>
            <a:r>
              <a:rPr lang="en-US" dirty="0"/>
              <a:t> (where one partner status was unknown) relationship were welcome to attend on their own or with their partner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82931-D98B-445A-88B7-0C4F91616003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8806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400" b="1" dirty="0"/>
              <a:t>NOTE: only speak to the highlighted red diamonds</a:t>
            </a:r>
            <a:r>
              <a:rPr lang="en-ZA" sz="1400" b="1" baseline="0" dirty="0"/>
              <a:t> that speak to the ‘male aspects’ of the service to keep to time.</a:t>
            </a:r>
            <a:endParaRPr lang="en-ZA" sz="1400" b="1" dirty="0"/>
          </a:p>
          <a:p>
            <a:endParaRPr lang="en-ZA" dirty="0"/>
          </a:p>
          <a:p>
            <a:r>
              <a:rPr lang="en-ZA" dirty="0"/>
              <a:t>Demonstration project = proof of concept</a:t>
            </a:r>
          </a:p>
          <a:p>
            <a:r>
              <a:rPr lang="en-ZA" dirty="0"/>
              <a:t>Test differentiated care model for individuals and couples seeking to achieve their reproductive goals within the context of potential HIV risk</a:t>
            </a:r>
          </a:p>
          <a:p>
            <a:r>
              <a:rPr lang="en-ZA" dirty="0"/>
              <a:t>To explore whether the availability of such a service may influence the uptake of HIV services by male partners</a:t>
            </a:r>
          </a:p>
          <a:p>
            <a:pPr lvl="1"/>
            <a:r>
              <a:rPr lang="en-ZA" dirty="0"/>
              <a:t>Would a focus on a ‘health’ service (building a family), as opposed to an ‘illness focused service appeal to men and draw them into care?</a:t>
            </a:r>
          </a:p>
          <a:p>
            <a:r>
              <a:rPr lang="en-ZA" dirty="0"/>
              <a:t>To provide a male friendly ‘safe space’ where men would feel comfortable accessing integrated SRH and HIV services</a:t>
            </a:r>
          </a:p>
          <a:p>
            <a:r>
              <a:rPr lang="en-ZA" dirty="0"/>
              <a:t>To observe whether a safer conception service would minimise horizontal and vertical HIV transmissions risks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82931-D98B-445A-88B7-0C4F91616003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82194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700" dirty="0"/>
              <a:t>HIV counselling and testing </a:t>
            </a:r>
            <a:r>
              <a:rPr lang="en-ZA" sz="1600" dirty="0"/>
              <a:t>for those previously tested negative or with unknown HIV status</a:t>
            </a:r>
          </a:p>
          <a:p>
            <a:r>
              <a:rPr lang="en-ZA" sz="1700" dirty="0"/>
              <a:t>Disclosure support for known positive clients who had not yet disclosed to their ‘pregnancy partner’</a:t>
            </a:r>
          </a:p>
          <a:p>
            <a:r>
              <a:rPr lang="en-ZA" sz="1700" dirty="0"/>
              <a:t>ART initiation for known positives not yet on ART or newly diagnosed individuals</a:t>
            </a:r>
          </a:p>
          <a:p>
            <a:r>
              <a:rPr lang="en-ZA" sz="1700" dirty="0"/>
              <a:t>ART optimisation, including adherence support, for those already on ART but not virally suppressed &lt; 200 copies</a:t>
            </a:r>
          </a:p>
          <a:p>
            <a:r>
              <a:rPr lang="en-ZA" sz="1700" dirty="0"/>
              <a:t>Regular viral load monitoring including viral load at entry to service</a:t>
            </a:r>
          </a:p>
          <a:p>
            <a:r>
              <a:rPr lang="en-ZA" sz="1700" dirty="0"/>
              <a:t>STI screening and syndromic management, including hepatitis B and syphilis blood monitoring</a:t>
            </a:r>
          </a:p>
          <a:p>
            <a:r>
              <a:rPr lang="en-ZA" sz="1700" dirty="0"/>
              <a:t>Cervical cancer screening for all females according to South African guidelines</a:t>
            </a:r>
          </a:p>
          <a:p>
            <a:r>
              <a:rPr lang="en-ZA" sz="1700" dirty="0"/>
              <a:t>Male partner referral for voluntary medical male circumcision if requested by male</a:t>
            </a:r>
          </a:p>
          <a:p>
            <a:r>
              <a:rPr lang="en-ZA" sz="1700" dirty="0"/>
              <a:t>HIV negative partners were offered </a:t>
            </a:r>
            <a:r>
              <a:rPr lang="en-ZA" sz="1700" dirty="0" err="1"/>
              <a:t>PrEP</a:t>
            </a:r>
            <a:endParaRPr lang="en-ZA" sz="1700" dirty="0"/>
          </a:p>
          <a:p>
            <a:r>
              <a:rPr lang="en-ZA" sz="1700" dirty="0"/>
              <a:t>Safer conception methods counselling</a:t>
            </a:r>
          </a:p>
          <a:p>
            <a:pPr lvl="1"/>
            <a:r>
              <a:rPr lang="en-ZA" sz="1600" dirty="0"/>
              <a:t>Methods available included: timed </a:t>
            </a:r>
            <a:r>
              <a:rPr lang="en-ZA" sz="1600" dirty="0" err="1"/>
              <a:t>condomless</a:t>
            </a:r>
            <a:r>
              <a:rPr lang="en-ZA" sz="1600" dirty="0"/>
              <a:t> sex to peak fertility and manual self-insemination</a:t>
            </a:r>
          </a:p>
          <a:p>
            <a:pPr lvl="1"/>
            <a:r>
              <a:rPr lang="en-ZA" sz="1600" dirty="0"/>
              <a:t>Counselling also included information about U=U and the importance of sustained ART adherence and regular STI screening</a:t>
            </a:r>
          </a:p>
          <a:p>
            <a:r>
              <a:rPr lang="en-ZA" sz="1700" dirty="0"/>
              <a:t>Baseline screening for non-communicable diseases and any other conditions or lifestyle choices that may impact on general pre-conception health </a:t>
            </a:r>
          </a:p>
          <a:p>
            <a:r>
              <a:rPr lang="en-ZA" sz="1700" dirty="0"/>
              <a:t>The package of care did not include any assisted reproductive technologies to support couples with infertility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82931-D98B-445A-88B7-0C4F91616003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7220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ZA" dirty="0"/>
              <a:t>230 couples attended with both partners (460 individuals)</a:t>
            </a:r>
          </a:p>
          <a:p>
            <a:pPr lvl="2"/>
            <a:r>
              <a:rPr lang="en-ZA" dirty="0"/>
              <a:t>121 couples came together from the first visit</a:t>
            </a:r>
          </a:p>
          <a:p>
            <a:pPr lvl="2"/>
            <a:r>
              <a:rPr lang="en-ZA" dirty="0"/>
              <a:t>109 couples one partner joined on average 39 days after the presenting partner attended for their first visit (IQR 14-112 days)</a:t>
            </a:r>
          </a:p>
          <a:p>
            <a:pPr lvl="1"/>
            <a:r>
              <a:rPr lang="en-ZA" dirty="0"/>
              <a:t>232 individuals attended without their partner</a:t>
            </a:r>
          </a:p>
          <a:p>
            <a:pPr lvl="2"/>
            <a:r>
              <a:rPr lang="en-ZA" dirty="0"/>
              <a:t>8 men attended alone without their female partner</a:t>
            </a:r>
          </a:p>
          <a:p>
            <a:pPr lvl="2"/>
            <a:r>
              <a:rPr lang="en-ZA" dirty="0"/>
              <a:t>224 women attended without their male partner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D82931-D98B-445A-88B7-0C4F9161600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918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Couples (n= 230)</a:t>
            </a:r>
          </a:p>
          <a:p>
            <a:pPr lvl="1"/>
            <a:r>
              <a:rPr lang="en-ZA" dirty="0"/>
              <a:t>57% </a:t>
            </a:r>
            <a:r>
              <a:rPr lang="en-ZA" dirty="0" err="1"/>
              <a:t>seroconcordant</a:t>
            </a:r>
            <a:endParaRPr lang="en-ZA" dirty="0"/>
          </a:p>
          <a:p>
            <a:pPr lvl="1"/>
            <a:r>
              <a:rPr lang="en-ZA" b="1" dirty="0"/>
              <a:t>25% </a:t>
            </a:r>
            <a:r>
              <a:rPr lang="en-ZA" b="1" dirty="0" err="1"/>
              <a:t>serodifferent</a:t>
            </a:r>
            <a:r>
              <a:rPr lang="en-ZA" b="1" dirty="0"/>
              <a:t> with an HIV negative male partner</a:t>
            </a:r>
          </a:p>
          <a:p>
            <a:pPr lvl="1"/>
            <a:r>
              <a:rPr lang="en-ZA" dirty="0"/>
              <a:t>17% </a:t>
            </a:r>
            <a:r>
              <a:rPr lang="en-ZA" dirty="0" err="1"/>
              <a:t>serodifferent</a:t>
            </a:r>
            <a:r>
              <a:rPr lang="en-ZA" dirty="0"/>
              <a:t> with an HIV negative female partner</a:t>
            </a:r>
          </a:p>
          <a:p>
            <a:pPr lvl="1"/>
            <a:r>
              <a:rPr lang="en-ZA" dirty="0"/>
              <a:t>1 male partner continued to attend but never agreed to test</a:t>
            </a:r>
          </a:p>
          <a:p>
            <a:r>
              <a:rPr lang="en-ZA" dirty="0"/>
              <a:t>Unaccompanied individuals (n= 232) </a:t>
            </a:r>
            <a:r>
              <a:rPr lang="en-ZA" sz="2800" dirty="0"/>
              <a:t>(based on report of present partner)</a:t>
            </a:r>
            <a:endParaRPr lang="en-ZA" dirty="0"/>
          </a:p>
          <a:p>
            <a:pPr lvl="1"/>
            <a:r>
              <a:rPr lang="en-ZA" dirty="0"/>
              <a:t>40% </a:t>
            </a:r>
            <a:r>
              <a:rPr lang="en-ZA" dirty="0" err="1"/>
              <a:t>seroconcordant</a:t>
            </a:r>
            <a:endParaRPr lang="en-ZA" dirty="0"/>
          </a:p>
          <a:p>
            <a:pPr lvl="1"/>
            <a:r>
              <a:rPr lang="en-ZA" dirty="0"/>
              <a:t>25% male negative </a:t>
            </a:r>
            <a:r>
              <a:rPr lang="en-ZA" dirty="0" err="1"/>
              <a:t>serodifferent</a:t>
            </a:r>
            <a:endParaRPr lang="en-ZA" dirty="0"/>
          </a:p>
          <a:p>
            <a:pPr lvl="1"/>
            <a:r>
              <a:rPr lang="en-ZA" dirty="0"/>
              <a:t>2% female negative </a:t>
            </a:r>
            <a:r>
              <a:rPr lang="en-ZA" dirty="0" err="1"/>
              <a:t>serodifferent</a:t>
            </a:r>
            <a:endParaRPr lang="en-ZA" dirty="0"/>
          </a:p>
          <a:p>
            <a:pPr lvl="1"/>
            <a:r>
              <a:rPr lang="en-ZA" b="1" dirty="0"/>
              <a:t>33% </a:t>
            </a:r>
            <a:r>
              <a:rPr lang="en-ZA" b="1" dirty="0" err="1"/>
              <a:t>sero</a:t>
            </a:r>
            <a:r>
              <a:rPr lang="en-ZA" b="1" dirty="0"/>
              <a:t>-unknown </a:t>
            </a:r>
            <a:r>
              <a:rPr lang="en-ZA" dirty="0"/>
              <a:t>(the unengaged partner status remained unknown)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82931-D98B-445A-88B7-0C4F91616003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3212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ZA" dirty="0"/>
              <a:t>15 new diagnosis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ZA" dirty="0"/>
              <a:t>11 tested positive after enrolling at SCS</a:t>
            </a:r>
          </a:p>
          <a:p>
            <a:pPr lvl="1"/>
            <a:r>
              <a:rPr lang="en-ZA" dirty="0"/>
              <a:t>4 tested at other facilities following encouragement from enrolled </a:t>
            </a:r>
            <a:r>
              <a:rPr lang="en-ZA" dirty="0" err="1"/>
              <a:t>femaleClients</a:t>
            </a:r>
            <a:r>
              <a:rPr lang="en-ZA" dirty="0"/>
              <a:t> were initiated within 14 days, once baseline bloods were available, </a:t>
            </a:r>
          </a:p>
          <a:p>
            <a:pPr lvl="1"/>
            <a:endParaRPr lang="en-ZA" b="1" dirty="0"/>
          </a:p>
          <a:p>
            <a:pPr lvl="0"/>
            <a:r>
              <a:rPr lang="en-ZA" b="1" dirty="0"/>
              <a:t>Integrated service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1" dirty="0"/>
              <a:t>There’s no point in finding the positive men and not providing an integrated services that links to initiation without additional steps being involved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/>
              <a:t>Treatment literacy and adherence counselling was provided by a male lay counsellor and reinforced by the nurse clinicians</a:t>
            </a:r>
          </a:p>
          <a:p>
            <a:pPr lvl="1"/>
            <a:endParaRPr lang="en-ZA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82931-D98B-445A-88B7-0C4F91616003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4424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Knowledge</a:t>
            </a:r>
            <a:r>
              <a:rPr lang="en-ZA" baseline="0" dirty="0"/>
              <a:t> of methods, self-efficacy to use methods and confidence in the service’s ability to achieve it’s goal of reduced risks of transmission was also high amongst the male clients surveyed.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82931-D98B-445A-88B7-0C4F91616003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56748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Male focused/male friendly services remain scarce</a:t>
            </a:r>
          </a:p>
          <a:p>
            <a:pPr lvl="1"/>
            <a:r>
              <a:rPr lang="en-ZA" dirty="0"/>
              <a:t>Particularly for heterosexual men </a:t>
            </a:r>
          </a:p>
          <a:p>
            <a:pPr lvl="1"/>
            <a:r>
              <a:rPr lang="en-ZA" dirty="0"/>
              <a:t>Particularly in resource limited settings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82931-D98B-445A-88B7-0C4F91616003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717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harts with titl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19DF-C8E9-4429-923A-013EAD2C4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4" name="Chart Placeholder 7">
            <a:extLst>
              <a:ext uri="{FF2B5EF4-FFF2-40B4-BE49-F238E27FC236}">
                <a16:creationId xmlns:a16="http://schemas.microsoft.com/office/drawing/2014/main" id="{61789E45-9A6F-4606-AF5B-19BCAEA1B612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731838" y="1720161"/>
            <a:ext cx="5107647" cy="280657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GB" dirty="0"/>
            </a:lvl1pPr>
          </a:lstStyle>
          <a:p>
            <a:pPr marL="190500" lvl="0" indent="-190500"/>
            <a:r>
              <a:rPr lang="en-GB" dirty="0"/>
              <a:t>Add chart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B66D4B8-C862-42F3-92C3-00953F6A58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1838" y="4574728"/>
            <a:ext cx="5107647" cy="1068307"/>
          </a:xfrm>
        </p:spPr>
        <p:txBody>
          <a:bodyPr/>
          <a:lstStyle>
            <a:lvl1pPr marL="115888" indent="-115888">
              <a:defRPr sz="1200">
                <a:latin typeface="+mn-lt"/>
              </a:defRPr>
            </a:lvl1pPr>
            <a:lvl2pPr marL="403225" indent="-134938">
              <a:defRPr sz="1200">
                <a:latin typeface="+mn-lt"/>
              </a:defRPr>
            </a:lvl2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848255C1-C79A-4341-BE33-0761EAA888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1838" y="1375891"/>
            <a:ext cx="5107647" cy="251012"/>
          </a:xfrm>
        </p:spPr>
        <p:txBody>
          <a:bodyPr/>
          <a:lstStyle>
            <a:lvl1pPr marL="0" indent="0">
              <a:buNone/>
              <a:defRPr sz="2000" b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chart title</a:t>
            </a:r>
            <a:endParaRPr lang="en-GB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6A9C423-4FCB-43F5-A327-9B6135036C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838" y="5854700"/>
            <a:ext cx="10728325" cy="274638"/>
          </a:xfrm>
        </p:spPr>
        <p:txBody>
          <a:bodyPr anchor="b"/>
          <a:lstStyle>
            <a:lvl1pPr marL="0" indent="0">
              <a:buNone/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Add footnote / source</a:t>
            </a:r>
            <a:endParaRPr lang="en-GB" dirty="0"/>
          </a:p>
        </p:txBody>
      </p:sp>
      <p:sp>
        <p:nvSpPr>
          <p:cNvPr id="13" name="Chart Placeholder 7">
            <a:extLst>
              <a:ext uri="{FF2B5EF4-FFF2-40B4-BE49-F238E27FC236}">
                <a16:creationId xmlns:a16="http://schemas.microsoft.com/office/drawing/2014/main" id="{093D395F-7747-4087-87B3-1DC900F2A32C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6352515" y="1720161"/>
            <a:ext cx="5107647" cy="280657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GB" dirty="0"/>
            </a:lvl1pPr>
          </a:lstStyle>
          <a:p>
            <a:pPr marL="190500" lvl="0" indent="-190500"/>
            <a:r>
              <a:rPr lang="en-GB" dirty="0"/>
              <a:t>Add chart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C8C5574-8E23-4C10-B58B-91E3CDBDB96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52515" y="4574728"/>
            <a:ext cx="5107647" cy="1068307"/>
          </a:xfrm>
        </p:spPr>
        <p:txBody>
          <a:bodyPr/>
          <a:lstStyle>
            <a:lvl1pPr marL="115888" indent="-115888">
              <a:defRPr sz="1200">
                <a:latin typeface="+mn-lt"/>
              </a:defRPr>
            </a:lvl1pPr>
            <a:lvl2pPr marL="403225" indent="-134938">
              <a:defRPr sz="1200">
                <a:latin typeface="+mn-lt"/>
              </a:defRPr>
            </a:lvl2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6B141E7D-8561-4E79-AB37-558B5DCD17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52515" y="1375891"/>
            <a:ext cx="5107647" cy="251012"/>
          </a:xfrm>
        </p:spPr>
        <p:txBody>
          <a:bodyPr/>
          <a:lstStyle>
            <a:lvl1pPr marL="0" indent="0">
              <a:buNone/>
              <a:defRPr sz="2000" b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chart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049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40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2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05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04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44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0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3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14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67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05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26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harts with titl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19DF-C8E9-4429-923A-013EAD2C4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4" name="Chart Placeholder 7">
            <a:extLst>
              <a:ext uri="{FF2B5EF4-FFF2-40B4-BE49-F238E27FC236}">
                <a16:creationId xmlns:a16="http://schemas.microsoft.com/office/drawing/2014/main" id="{61789E45-9A6F-4606-AF5B-19BCAEA1B612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731838" y="1720161"/>
            <a:ext cx="5107647" cy="280657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GB" dirty="0"/>
            </a:lvl1pPr>
          </a:lstStyle>
          <a:p>
            <a:pPr marL="190500" lvl="0" indent="-190500"/>
            <a:r>
              <a:rPr lang="en-GB" dirty="0"/>
              <a:t>Add chart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B66D4B8-C862-42F3-92C3-00953F6A58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1838" y="4574728"/>
            <a:ext cx="5107647" cy="1068307"/>
          </a:xfrm>
        </p:spPr>
        <p:txBody>
          <a:bodyPr/>
          <a:lstStyle>
            <a:lvl1pPr marL="115888" indent="-115888">
              <a:defRPr sz="1200">
                <a:latin typeface="+mn-lt"/>
              </a:defRPr>
            </a:lvl1pPr>
            <a:lvl2pPr marL="403225" indent="-134938">
              <a:defRPr sz="1200">
                <a:latin typeface="+mn-lt"/>
              </a:defRPr>
            </a:lvl2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848255C1-C79A-4341-BE33-0761EAA888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1838" y="1375891"/>
            <a:ext cx="5107647" cy="251012"/>
          </a:xfrm>
        </p:spPr>
        <p:txBody>
          <a:bodyPr/>
          <a:lstStyle>
            <a:lvl1pPr marL="0" indent="0">
              <a:buNone/>
              <a:defRPr sz="2000" b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chart title</a:t>
            </a:r>
            <a:endParaRPr lang="en-GB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6A9C423-4FCB-43F5-A327-9B6135036C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838" y="5854700"/>
            <a:ext cx="10728325" cy="274638"/>
          </a:xfrm>
        </p:spPr>
        <p:txBody>
          <a:bodyPr anchor="b"/>
          <a:lstStyle>
            <a:lvl1pPr marL="0" indent="0">
              <a:buNone/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Add footnote / source</a:t>
            </a:r>
            <a:endParaRPr lang="en-GB" dirty="0"/>
          </a:p>
        </p:txBody>
      </p:sp>
      <p:sp>
        <p:nvSpPr>
          <p:cNvPr id="13" name="Chart Placeholder 7">
            <a:extLst>
              <a:ext uri="{FF2B5EF4-FFF2-40B4-BE49-F238E27FC236}">
                <a16:creationId xmlns:a16="http://schemas.microsoft.com/office/drawing/2014/main" id="{093D395F-7747-4087-87B3-1DC900F2A32C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6352515" y="1720161"/>
            <a:ext cx="5107647" cy="280657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GB" dirty="0"/>
            </a:lvl1pPr>
          </a:lstStyle>
          <a:p>
            <a:pPr marL="190500" lvl="0" indent="-190500"/>
            <a:r>
              <a:rPr lang="en-GB" dirty="0"/>
              <a:t>Add chart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C8C5574-8E23-4C10-B58B-91E3CDBDB96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52515" y="4574728"/>
            <a:ext cx="5107647" cy="1068307"/>
          </a:xfrm>
        </p:spPr>
        <p:txBody>
          <a:bodyPr/>
          <a:lstStyle>
            <a:lvl1pPr marL="115888" indent="-115888">
              <a:defRPr sz="1200">
                <a:latin typeface="+mn-lt"/>
              </a:defRPr>
            </a:lvl1pPr>
            <a:lvl2pPr marL="403225" indent="-134938">
              <a:defRPr sz="1200">
                <a:latin typeface="+mn-lt"/>
              </a:defRPr>
            </a:lvl2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6B141E7D-8561-4E79-AB37-558B5DCD17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52515" y="1375891"/>
            <a:ext cx="5107647" cy="251012"/>
          </a:xfrm>
        </p:spPr>
        <p:txBody>
          <a:bodyPr/>
          <a:lstStyle>
            <a:lvl1pPr marL="0" indent="0">
              <a:buNone/>
              <a:defRPr sz="2000" b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chart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96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D4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  <p:sldLayoutId id="214748366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D4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206DA-4705-844F-8F0B-F43945BCDB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58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ahivsoc.org/Files/guidelines%2018%20oct.pdf" TargetMode="External"/><Relationship Id="rId2" Type="http://schemas.openxmlformats.org/officeDocument/2006/relationships/hyperlink" Target="http://bit.ly/2lnt9cM" TargetMode="Externa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>
                <a:solidFill>
                  <a:srgbClr val="CC0000"/>
                </a:solidFill>
              </a:rPr>
              <a:t>Male testing and linkage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694272"/>
          </a:xfrm>
        </p:spPr>
        <p:txBody>
          <a:bodyPr>
            <a:normAutofit fontScale="85000" lnSpcReduction="10000"/>
          </a:bodyPr>
          <a:lstStyle/>
          <a:p>
            <a:r>
              <a:rPr lang="en-ZA" b="1" dirty="0">
                <a:solidFill>
                  <a:srgbClr val="CC0000"/>
                </a:solidFill>
              </a:rPr>
              <a:t>53%</a:t>
            </a:r>
            <a:r>
              <a:rPr lang="en-ZA" b="1" dirty="0"/>
              <a:t> of men who were eligible accessed HIV testing </a:t>
            </a:r>
            <a:r>
              <a:rPr lang="en-ZA" sz="4000" b="1" dirty="0">
                <a:ea typeface="+mj-ea"/>
              </a:rPr>
              <a:t> </a:t>
            </a:r>
            <a:r>
              <a:rPr lang="en-ZA" b="1" dirty="0">
                <a:ea typeface="+mj-ea"/>
              </a:rPr>
              <a:t>(75/141) </a:t>
            </a:r>
          </a:p>
          <a:p>
            <a:r>
              <a:rPr lang="en-ZA" b="1" dirty="0">
                <a:solidFill>
                  <a:srgbClr val="CC0000"/>
                </a:solidFill>
              </a:rPr>
              <a:t>20% </a:t>
            </a:r>
            <a:r>
              <a:rPr lang="en-ZA" b="1" dirty="0"/>
              <a:t>yield (</a:t>
            </a:r>
            <a:r>
              <a:rPr lang="en-ZA" b="1" dirty="0">
                <a:ea typeface="+mj-ea"/>
              </a:rPr>
              <a:t>15/75)</a:t>
            </a:r>
          </a:p>
          <a:p>
            <a:r>
              <a:rPr lang="en-ZA" b="1" dirty="0">
                <a:solidFill>
                  <a:srgbClr val="CC0000"/>
                </a:solidFill>
              </a:rPr>
              <a:t>93%</a:t>
            </a:r>
            <a:r>
              <a:rPr lang="en-ZA" b="1" dirty="0"/>
              <a:t> initiated ART (14/15)</a:t>
            </a:r>
          </a:p>
          <a:p>
            <a:pPr marL="0" indent="0">
              <a:buNone/>
            </a:pPr>
            <a:endParaRPr lang="en-ZA" sz="4000" b="1" dirty="0">
              <a:solidFill>
                <a:srgbClr val="CC0000"/>
              </a:solidFill>
              <a:ea typeface="+mj-ea"/>
            </a:endParaRPr>
          </a:p>
          <a:p>
            <a:r>
              <a:rPr lang="en-ZA" b="1" dirty="0">
                <a:solidFill>
                  <a:srgbClr val="CC0000"/>
                </a:solidFill>
              </a:rPr>
              <a:t>77% </a:t>
            </a:r>
            <a:r>
              <a:rPr lang="en-ZA" b="1" dirty="0"/>
              <a:t>of known positives not yet on </a:t>
            </a:r>
            <a:r>
              <a:rPr lang="en-ZA" b="1" dirty="0">
                <a:solidFill>
                  <a:schemeClr val="tx1"/>
                </a:solidFill>
              </a:rPr>
              <a:t>ART initiated at the clinic (</a:t>
            </a:r>
            <a:r>
              <a:rPr lang="en-ZA" b="1" dirty="0">
                <a:solidFill>
                  <a:schemeClr val="tx1"/>
                </a:solidFill>
                <a:ea typeface="+mj-ea"/>
              </a:rPr>
              <a:t>24/31)</a:t>
            </a:r>
          </a:p>
          <a:p>
            <a:pPr lvl="1"/>
            <a:r>
              <a:rPr lang="en-ZA" dirty="0"/>
              <a:t>3 declined ART</a:t>
            </a:r>
          </a:p>
          <a:p>
            <a:pPr lvl="1"/>
            <a:r>
              <a:rPr lang="en-ZA" dirty="0"/>
              <a:t>3 were ineligible (high CD4 before treat all policy)</a:t>
            </a:r>
          </a:p>
          <a:p>
            <a:pPr lvl="1"/>
            <a:r>
              <a:rPr lang="en-ZA" dirty="0"/>
              <a:t>1 died in hospital at time of diagnosis</a:t>
            </a:r>
          </a:p>
          <a:p>
            <a:pPr marL="0" lvl="1" indent="0">
              <a:buNone/>
            </a:pPr>
            <a:endParaRPr lang="en-ZA" b="1" dirty="0"/>
          </a:p>
          <a:p>
            <a:pPr marL="0" lvl="1" indent="0">
              <a:buNone/>
            </a:pPr>
            <a:r>
              <a:rPr lang="en-ZA" b="1" dirty="0"/>
              <a:t>				</a:t>
            </a:r>
            <a:endParaRPr lang="en-ZA" sz="3600" b="1" dirty="0"/>
          </a:p>
          <a:p>
            <a:endParaRPr lang="en-ZA" dirty="0"/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340735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4518"/>
            <a:ext cx="10972800" cy="1143000"/>
          </a:xfrm>
        </p:spPr>
        <p:txBody>
          <a:bodyPr/>
          <a:lstStyle/>
          <a:p>
            <a:r>
              <a:rPr lang="en-ZA" dirty="0">
                <a:solidFill>
                  <a:srgbClr val="CC0000"/>
                </a:solidFill>
              </a:rPr>
              <a:t>SRH needs for enrolled 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20622"/>
            <a:ext cx="6241312" cy="4629304"/>
          </a:xfrm>
          <a:ln w="57150">
            <a:solidFill>
              <a:srgbClr val="7030A0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ZA" dirty="0"/>
          </a:p>
          <a:p>
            <a:r>
              <a:rPr lang="en-ZA" b="1" dirty="0"/>
              <a:t>54%</a:t>
            </a:r>
            <a:r>
              <a:rPr lang="en-ZA" dirty="0"/>
              <a:t> reported ≥ 1 </a:t>
            </a:r>
            <a:r>
              <a:rPr lang="en-ZA" dirty="0" err="1"/>
              <a:t>condomless</a:t>
            </a:r>
            <a:r>
              <a:rPr lang="en-ZA" dirty="0"/>
              <a:t> sex act within past 30 days at baseline</a:t>
            </a:r>
          </a:p>
          <a:p>
            <a:r>
              <a:rPr lang="en-ZA" b="1" dirty="0"/>
              <a:t>40%</a:t>
            </a:r>
            <a:r>
              <a:rPr lang="en-ZA" dirty="0"/>
              <a:t> reported ≥ 1 previous STI</a:t>
            </a:r>
          </a:p>
          <a:p>
            <a:r>
              <a:rPr lang="en-ZA" b="1" dirty="0"/>
              <a:t>18%</a:t>
            </a:r>
            <a:r>
              <a:rPr lang="en-ZA" dirty="0"/>
              <a:t> needed syndromic STI management during follow-up</a:t>
            </a:r>
          </a:p>
          <a:p>
            <a:r>
              <a:rPr lang="en-ZA" b="1" dirty="0"/>
              <a:t>7% </a:t>
            </a:r>
            <a:r>
              <a:rPr lang="en-ZA" dirty="0"/>
              <a:t>had evidence of syphilis </a:t>
            </a:r>
          </a:p>
          <a:p>
            <a:pPr lvl="1"/>
            <a:r>
              <a:rPr lang="en-ZA" dirty="0"/>
              <a:t>RPR and/or TPHA positive</a:t>
            </a:r>
          </a:p>
          <a:p>
            <a:r>
              <a:rPr lang="en-ZA" b="1" dirty="0"/>
              <a:t>7%</a:t>
            </a:r>
            <a:r>
              <a:rPr lang="en-ZA" dirty="0"/>
              <a:t> evidence of active hepatitis B infection</a:t>
            </a:r>
          </a:p>
          <a:p>
            <a:r>
              <a:rPr lang="en-ZA" b="1" dirty="0"/>
              <a:t>20%</a:t>
            </a:r>
            <a:r>
              <a:rPr lang="en-ZA" dirty="0"/>
              <a:t> reported erectile dysfunction at baseline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8098464" y="2872770"/>
            <a:ext cx="3352801" cy="156966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ZA" sz="3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Need for improved </a:t>
            </a:r>
          </a:p>
          <a:p>
            <a:pPr algn="ctr"/>
            <a:r>
              <a:rPr lang="en-ZA" sz="3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male-friendly SRH services for men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964326" y="3657600"/>
            <a:ext cx="1020725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989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ZA" dirty="0"/>
              <a:t>Service acceptability survey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54553" y="1928888"/>
            <a:ext cx="2254102" cy="224676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High male acceptability, comfort and perceived value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6238" y="5924883"/>
            <a:ext cx="8005762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ZA" sz="1600" dirty="0">
                <a:latin typeface="Franklin Gothic Book" panose="020B0503020102020204" pitchFamily="34" charset="0"/>
              </a:rPr>
              <a:t>Ref: S Schwartz, N Davies et al, 2019 https://doi.org/10.1186/s12978-019-0718-5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70" y="1011632"/>
            <a:ext cx="7520626" cy="4520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671" y="5295012"/>
            <a:ext cx="752062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chemeClr val="bg1">
                    <a:lumMod val="50000"/>
                  </a:schemeClr>
                </a:solidFill>
              </a:rPr>
              <a:t>Fig.1 Service acceptability among men and women attending safer conception care in Johannesburg, South Africa (2016-2017)</a:t>
            </a:r>
          </a:p>
        </p:txBody>
      </p:sp>
    </p:spTree>
    <p:extLst>
      <p:ext uri="{BB962C8B-B14F-4D97-AF65-F5344CB8AC3E}">
        <p14:creationId xmlns:p14="http://schemas.microsoft.com/office/powerpoint/2010/main" val="3942260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0756"/>
            <a:ext cx="10972800" cy="1143000"/>
          </a:xfrm>
        </p:spPr>
        <p:txBody>
          <a:bodyPr/>
          <a:lstStyle/>
          <a:p>
            <a:r>
              <a:rPr lang="en-ZA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614" y="1323756"/>
            <a:ext cx="10288772" cy="4768700"/>
          </a:xfrm>
        </p:spPr>
        <p:txBody>
          <a:bodyPr>
            <a:normAutofit/>
          </a:bodyPr>
          <a:lstStyle/>
          <a:p>
            <a:r>
              <a:rPr lang="en-ZA" dirty="0"/>
              <a:t>Men </a:t>
            </a:r>
            <a:r>
              <a:rPr lang="en-ZA" b="1" u="sng" dirty="0"/>
              <a:t>are interested </a:t>
            </a:r>
            <a:r>
              <a:rPr lang="en-ZA" dirty="0"/>
              <a:t>in th</a:t>
            </a:r>
            <a:r>
              <a:rPr lang="en-ZA" b="1" dirty="0"/>
              <a:t>e</a:t>
            </a:r>
            <a:r>
              <a:rPr lang="en-ZA" dirty="0"/>
              <a:t>ir own, and their partners’, sexual and reproductive health and rights, </a:t>
            </a:r>
          </a:p>
          <a:p>
            <a:r>
              <a:rPr lang="en-ZA" dirty="0"/>
              <a:t>Opportunity for HIV/SRH integration to support male engagement in services</a:t>
            </a:r>
          </a:p>
          <a:p>
            <a:r>
              <a:rPr lang="en-ZA" dirty="0"/>
              <a:t>Safer conception services are a model</a:t>
            </a:r>
          </a:p>
          <a:p>
            <a:pPr lvl="1"/>
            <a:r>
              <a:rPr lang="en-ZA" dirty="0"/>
              <a:t>that attracts men, including those otherwise not engaged in traditional HIV testing, care and treatment services</a:t>
            </a:r>
          </a:p>
          <a:p>
            <a:pPr lvl="1"/>
            <a:r>
              <a:rPr lang="en-ZA" dirty="0"/>
              <a:t>that provide a unique opportunity to work with men and women in partnership to optimise both HIV and SRH outcomes</a:t>
            </a:r>
          </a:p>
        </p:txBody>
      </p:sp>
    </p:spTree>
    <p:extLst>
      <p:ext uri="{BB962C8B-B14F-4D97-AF65-F5344CB8AC3E}">
        <p14:creationId xmlns:p14="http://schemas.microsoft.com/office/powerpoint/2010/main" val="2998410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Available: Free Online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Safer conception implementation guide, clinical and monitoring and evaluation tools (Wits RHI) </a:t>
            </a:r>
          </a:p>
          <a:p>
            <a:pPr lvl="1"/>
            <a:r>
              <a:rPr lang="en-ZA" sz="3200" u="sng" dirty="0">
                <a:hlinkClick r:id="rId2"/>
              </a:rPr>
              <a:t>http://bit.ly/2lnt9cM</a:t>
            </a:r>
            <a:r>
              <a:rPr lang="en-ZA" sz="3200" dirty="0"/>
              <a:t> </a:t>
            </a:r>
            <a:endParaRPr lang="en-ZA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ZA" dirty="0"/>
              <a:t>Safer conception clinical guidelines </a:t>
            </a:r>
          </a:p>
          <a:p>
            <a:pPr lvl="1"/>
            <a:r>
              <a:rPr lang="en-ZA" dirty="0"/>
              <a:t>Southern African HIV Clinicians’ Society)</a:t>
            </a:r>
          </a:p>
          <a:p>
            <a:pPr lvl="2"/>
            <a:r>
              <a:rPr lang="en-GB" dirty="0"/>
              <a:t>“Guidelines to support HIV-affected individuals and couples to achieve pregnancy safely: Update 2018”</a:t>
            </a:r>
          </a:p>
          <a:p>
            <a:pPr lvl="1"/>
            <a:r>
              <a:rPr lang="en-ZA" sz="3200" dirty="0">
                <a:hlinkClick r:id="rId3"/>
              </a:rPr>
              <a:t>https://sahivsoc.org/Files/guidelines%2018%20oct.pdf</a:t>
            </a:r>
            <a:r>
              <a:rPr lang="en-ZA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8430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2CF3C-69D6-4A1D-B34B-840588C0D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ZA" sz="5000" dirty="0"/>
            </a:br>
            <a:r>
              <a:rPr lang="en-ZA" dirty="0"/>
              <a:t>ART coverage and viral suppression outcomes</a:t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8F177-4DA4-4D82-9CBB-9021AA038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ZA" dirty="0"/>
              <a:t>“</a:t>
            </a:r>
            <a:r>
              <a:rPr lang="en-GB" sz="3400" b="1" dirty="0"/>
              <a:t>Must do better: Addressing the failures of SRH HIV integration” </a:t>
            </a:r>
          </a:p>
          <a:p>
            <a:pPr marL="457200" lvl="1" indent="0" algn="ctr">
              <a:buNone/>
            </a:pPr>
            <a:endParaRPr lang="en-GB" sz="3400" b="1" dirty="0"/>
          </a:p>
          <a:p>
            <a:pPr marL="457200" lvl="1" indent="0" algn="ctr">
              <a:buNone/>
            </a:pPr>
            <a:r>
              <a:rPr lang="en-GB" sz="3400" b="1" dirty="0"/>
              <a:t>Poster discussion: </a:t>
            </a:r>
            <a:r>
              <a:rPr lang="en-ZA" sz="3400" b="1" dirty="0"/>
              <a:t>TUPDC01</a:t>
            </a:r>
          </a:p>
          <a:p>
            <a:pPr marL="457200" lvl="1" indent="0" algn="ctr">
              <a:buNone/>
            </a:pPr>
            <a:r>
              <a:rPr lang="en-GB" sz="3400" b="1" dirty="0"/>
              <a:t>Tuesday 23 July, 13:00 - 14:00</a:t>
            </a:r>
            <a:endParaRPr lang="en-ZA" sz="3400" b="1" dirty="0"/>
          </a:p>
          <a:p>
            <a:pPr marL="457200" lvl="1" indent="0" algn="ctr">
              <a:buNone/>
            </a:pPr>
            <a:endParaRPr lang="en-ZA" sz="3400" b="1" dirty="0"/>
          </a:p>
          <a:p>
            <a:pPr marL="457200" lvl="1" indent="0" algn="ctr">
              <a:buNone/>
            </a:pPr>
            <a:r>
              <a:rPr lang="en-GB" sz="3400" b="1" dirty="0"/>
              <a:t>Casa del </a:t>
            </a:r>
            <a:r>
              <a:rPr lang="en-GB" sz="3400" b="1" dirty="0" err="1"/>
              <a:t>Diezmo</a:t>
            </a:r>
            <a:r>
              <a:rPr lang="en-GB" sz="3400" b="1" dirty="0"/>
              <a:t> 3 y 4 </a:t>
            </a:r>
          </a:p>
          <a:p>
            <a:pPr marL="457200" lvl="1" indent="0" algn="ctr">
              <a:buNone/>
            </a:pPr>
            <a:endParaRPr lang="en-GB" sz="3400" b="1" dirty="0"/>
          </a:p>
        </p:txBody>
      </p:sp>
    </p:spTree>
    <p:extLst>
      <p:ext uri="{BB962C8B-B14F-4D97-AF65-F5344CB8AC3E}">
        <p14:creationId xmlns:p14="http://schemas.microsoft.com/office/powerpoint/2010/main" val="1317222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79548"/>
            <a:ext cx="10363200" cy="1470025"/>
          </a:xfrm>
        </p:spPr>
        <p:txBody>
          <a:bodyPr/>
          <a:lstStyle/>
          <a:p>
            <a:r>
              <a:rPr lang="en-US" dirty="0"/>
              <a:t>A joint universal access point for couples in South Africa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35321"/>
            <a:ext cx="8534400" cy="17743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Dr Natasha Davies</a:t>
            </a:r>
          </a:p>
          <a:p>
            <a:r>
              <a:rPr lang="en-US" dirty="0"/>
              <a:t>Wits Reproductive Health and HIV Institute</a:t>
            </a:r>
          </a:p>
          <a:p>
            <a:r>
              <a:rPr lang="en-ZA" b="1" i="1" dirty="0"/>
              <a:t>“</a:t>
            </a:r>
            <a:r>
              <a:rPr lang="en-ZA" dirty="0"/>
              <a:t>Sticky Linkage”: Latest evidence and strategies satellite</a:t>
            </a:r>
          </a:p>
          <a:p>
            <a:r>
              <a:rPr lang="en-ZA" dirty="0"/>
              <a:t>Sunday, 21 July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682" y="5407113"/>
            <a:ext cx="5960744" cy="83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ZA" dirty="0"/>
              <a:t>Universal access points for women and men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25347" y="1150544"/>
            <a:ext cx="10403740" cy="3564731"/>
            <a:chOff x="1167581" y="2765461"/>
            <a:chExt cx="10403740" cy="3564731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6067426" y="4336852"/>
              <a:ext cx="0" cy="952265"/>
            </a:xfrm>
            <a:prstGeom prst="straightConnector1">
              <a:avLst/>
            </a:prstGeom>
            <a:ln w="76200">
              <a:solidFill>
                <a:srgbClr val="5C88D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cxnSpLocks/>
            </p:cNvCxnSpPr>
            <p:nvPr/>
          </p:nvCxnSpPr>
          <p:spPr>
            <a:xfrm>
              <a:off x="3109991" y="4198629"/>
              <a:ext cx="2194162" cy="1440841"/>
            </a:xfrm>
            <a:prstGeom prst="straightConnector1">
              <a:avLst/>
            </a:prstGeom>
            <a:ln w="76200">
              <a:solidFill>
                <a:srgbClr val="E03C3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848168" y="4421912"/>
              <a:ext cx="1823396" cy="1368501"/>
            </a:xfrm>
            <a:prstGeom prst="straightConnector1">
              <a:avLst/>
            </a:prstGeom>
            <a:solidFill>
              <a:srgbClr val="8246AF"/>
            </a:solidFill>
            <a:ln w="76200">
              <a:solidFill>
                <a:srgbClr val="7030A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8453284" y="3590110"/>
              <a:ext cx="1871441" cy="1091381"/>
            </a:xfrm>
            <a:prstGeom prst="roundRect">
              <a:avLst/>
            </a:prstGeom>
            <a:solidFill>
              <a:srgbClr val="8246A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Voluntary medical male circumcision (VMMC)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330622" y="3639272"/>
              <a:ext cx="1473609" cy="1042220"/>
            </a:xfrm>
            <a:prstGeom prst="roundRect">
              <a:avLst/>
            </a:prstGeom>
            <a:solidFill>
              <a:srgbClr val="0047BB"/>
            </a:solidFill>
            <a:ln>
              <a:solidFill>
                <a:srgbClr val="5C88D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Safer conception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167581" y="2904654"/>
              <a:ext cx="2489471" cy="2734816"/>
              <a:chOff x="1160207" y="3494590"/>
              <a:chExt cx="2489471" cy="2734816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160207" y="4144966"/>
                <a:ext cx="1170039" cy="1042220"/>
              </a:xfrm>
              <a:prstGeom prst="roundRect">
                <a:avLst/>
              </a:prstGeom>
              <a:solidFill>
                <a:srgbClr val="E03C3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sz="1700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Antenatal care (ANC)</a:t>
                </a: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2344994" y="4144966"/>
                <a:ext cx="1170039" cy="1042220"/>
              </a:xfrm>
              <a:prstGeom prst="roundRect">
                <a:avLst/>
              </a:prstGeom>
              <a:solidFill>
                <a:srgbClr val="E03C3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Family Planning (FP)</a:t>
                </a: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2303515" y="5187186"/>
                <a:ext cx="1346163" cy="1042220"/>
              </a:xfrm>
              <a:prstGeom prst="roundRect">
                <a:avLst/>
              </a:prstGeom>
              <a:solidFill>
                <a:srgbClr val="E03C3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sz="1400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Expanded programme on immunization (EPI)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544510" y="3494590"/>
                <a:ext cx="1544742" cy="461665"/>
              </a:xfrm>
              <a:prstGeom prst="rect">
                <a:avLst/>
              </a:prstGeom>
              <a:solidFill>
                <a:srgbClr val="E03C3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2400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Women</a:t>
                </a:r>
                <a:endParaRPr lang="en-ZA" dirty="0">
                  <a:solidFill>
                    <a:schemeClr val="bg1"/>
                  </a:solidFill>
                  <a:latin typeface="Franklin Gothic Book" panose="020B0503020102020204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8918546" y="2908946"/>
              <a:ext cx="924233" cy="461665"/>
            </a:xfrm>
            <a:prstGeom prst="rect">
              <a:avLst/>
            </a:prstGeom>
            <a:solidFill>
              <a:srgbClr val="8246A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4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Men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304153" y="5287972"/>
              <a:ext cx="1473609" cy="1042220"/>
            </a:xfrm>
            <a:prstGeom prst="roundRect">
              <a:avLst/>
            </a:prstGeom>
            <a:solidFill>
              <a:srgbClr val="8A8D4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HIV </a:t>
              </a:r>
            </a:p>
            <a:p>
              <a:pPr algn="ctr"/>
              <a:r>
                <a:rPr lang="en-ZA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services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25395" y="2765461"/>
              <a:ext cx="1425678" cy="738664"/>
            </a:xfrm>
            <a:prstGeom prst="rect">
              <a:avLst/>
            </a:prstGeom>
            <a:solidFill>
              <a:srgbClr val="0047BB"/>
            </a:solidFill>
            <a:ln>
              <a:solidFill>
                <a:srgbClr val="5C88DA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Women </a:t>
              </a:r>
            </a:p>
            <a:p>
              <a:pPr algn="ctr"/>
              <a:r>
                <a:rPr lang="en-ZA" sz="24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&amp; Men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14238" y="5347417"/>
              <a:ext cx="3457083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b="1" dirty="0">
                  <a:latin typeface="Franklin Gothic Book" panose="020B0503020102020204" pitchFamily="34" charset="0"/>
                </a:rPr>
                <a:t>Men have limited universal access points that actively support HIV testing </a:t>
              </a:r>
              <a:endParaRPr lang="en-ZA" b="1" u="sng" dirty="0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527869" y="5066773"/>
            <a:ext cx="10972800" cy="919346"/>
          </a:xfrm>
          <a:ln>
            <a:solidFill>
              <a:srgbClr val="5C88DA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800" b="1" dirty="0"/>
              <a:t>Safer conception services: </a:t>
            </a:r>
            <a:r>
              <a:rPr lang="en-ZA" sz="2400" dirty="0"/>
              <a:t>support HIV-affected individuals/couples to minimise horizontal and vertical peri-conception HIV transmission risks</a:t>
            </a:r>
          </a:p>
          <a:p>
            <a:pPr marL="0" indent="0">
              <a:buNone/>
            </a:pPr>
            <a:endParaRPr lang="en-ZA" sz="2400" dirty="0"/>
          </a:p>
        </p:txBody>
      </p:sp>
      <p:sp>
        <p:nvSpPr>
          <p:cNvPr id="19" name="Rounded Rectangle 18"/>
          <p:cNvSpPr/>
          <p:nvPr/>
        </p:nvSpPr>
        <p:spPr>
          <a:xfrm>
            <a:off x="1211982" y="3003434"/>
            <a:ext cx="1170039" cy="1042220"/>
          </a:xfrm>
          <a:prstGeom prst="roundRect">
            <a:avLst/>
          </a:prstGeom>
          <a:solidFill>
            <a:srgbClr val="E03C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bg1"/>
                </a:solidFill>
                <a:latin typeface="Franklin Gothic Book" panose="020B0503020102020204" pitchFamily="34" charset="0"/>
              </a:rPr>
              <a:t>Post-natal care</a:t>
            </a:r>
          </a:p>
        </p:txBody>
      </p:sp>
    </p:spTree>
    <p:extLst>
      <p:ext uri="{BB962C8B-B14F-4D97-AF65-F5344CB8AC3E}">
        <p14:creationId xmlns:p14="http://schemas.microsoft.com/office/powerpoint/2010/main" val="3627016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949" y="274639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Safer conception service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759034"/>
          </a:xfrm>
        </p:spPr>
        <p:txBody>
          <a:bodyPr>
            <a:normAutofit/>
          </a:bodyPr>
          <a:lstStyle/>
          <a:p>
            <a:r>
              <a:rPr lang="en-US" b="1" dirty="0"/>
              <a:t>Duration:</a:t>
            </a:r>
            <a:r>
              <a:rPr lang="en-US" dirty="0"/>
              <a:t> June 2015 – April 2017</a:t>
            </a:r>
          </a:p>
          <a:p>
            <a:r>
              <a:rPr lang="en-US" b="1" dirty="0"/>
              <a:t>Site:</a:t>
            </a:r>
            <a:r>
              <a:rPr lang="en-US" dirty="0"/>
              <a:t> Public sector, primary healthcare clinic, inner-city Johannesburg, South Africa</a:t>
            </a:r>
          </a:p>
          <a:p>
            <a:r>
              <a:rPr lang="en-ZA" b="1" dirty="0"/>
              <a:t>Model:</a:t>
            </a:r>
            <a:r>
              <a:rPr lang="en-ZA" dirty="0"/>
              <a:t> Nurse-driven, sexual and reproductive health (SRH)/HIV integrated service</a:t>
            </a:r>
            <a:endParaRPr lang="en-US" b="1" dirty="0"/>
          </a:p>
          <a:p>
            <a:r>
              <a:rPr lang="en-US" b="1" dirty="0"/>
              <a:t>Clients:</a:t>
            </a:r>
            <a:r>
              <a:rPr lang="en-US" dirty="0"/>
              <a:t> All </a:t>
            </a:r>
            <a:r>
              <a:rPr lang="en-US" b="1" dirty="0"/>
              <a:t>HIV-affected individuals or couples </a:t>
            </a:r>
            <a:r>
              <a:rPr lang="en-US" dirty="0"/>
              <a:t>desiring a safe pregnancy with minimal horizontal and vertical HIV risks</a:t>
            </a:r>
          </a:p>
        </p:txBody>
      </p:sp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Project goals</a:t>
            </a:r>
          </a:p>
        </p:txBody>
      </p:sp>
      <p:sp>
        <p:nvSpPr>
          <p:cNvPr id="46" name="Diamond 45"/>
          <p:cNvSpPr/>
          <p:nvPr/>
        </p:nvSpPr>
        <p:spPr>
          <a:xfrm>
            <a:off x="531628" y="2435009"/>
            <a:ext cx="3571239" cy="1478676"/>
          </a:xfrm>
          <a:prstGeom prst="diamond">
            <a:avLst/>
          </a:prstGeom>
          <a:solidFill>
            <a:srgbClr val="E03C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Demonstration project</a:t>
            </a:r>
          </a:p>
        </p:txBody>
      </p:sp>
      <p:sp>
        <p:nvSpPr>
          <p:cNvPr id="51" name="Diamond 50"/>
          <p:cNvSpPr/>
          <p:nvPr/>
        </p:nvSpPr>
        <p:spPr>
          <a:xfrm>
            <a:off x="2859897" y="1475941"/>
            <a:ext cx="3571239" cy="1478676"/>
          </a:xfrm>
          <a:prstGeom prst="diamond">
            <a:avLst/>
          </a:prstGeom>
          <a:solidFill>
            <a:srgbClr val="E03C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Differentiated service delivery model</a:t>
            </a:r>
          </a:p>
        </p:txBody>
      </p:sp>
      <p:sp>
        <p:nvSpPr>
          <p:cNvPr id="52" name="Diamond 51"/>
          <p:cNvSpPr/>
          <p:nvPr/>
        </p:nvSpPr>
        <p:spPr>
          <a:xfrm>
            <a:off x="2092914" y="4124071"/>
            <a:ext cx="3352408" cy="1478676"/>
          </a:xfrm>
          <a:prstGeom prst="diamond">
            <a:avLst/>
          </a:prstGeom>
          <a:solidFill>
            <a:srgbClr val="0047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Explore male partner uptake</a:t>
            </a:r>
          </a:p>
        </p:txBody>
      </p:sp>
      <p:sp>
        <p:nvSpPr>
          <p:cNvPr id="53" name="Diamond 52"/>
          <p:cNvSpPr/>
          <p:nvPr/>
        </p:nvSpPr>
        <p:spPr>
          <a:xfrm>
            <a:off x="5887254" y="2309378"/>
            <a:ext cx="3352408" cy="1478676"/>
          </a:xfrm>
          <a:prstGeom prst="diamond">
            <a:avLst/>
          </a:prstGeom>
          <a:solidFill>
            <a:srgbClr val="0047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Provide male friendly space</a:t>
            </a:r>
          </a:p>
        </p:txBody>
      </p:sp>
      <p:sp>
        <p:nvSpPr>
          <p:cNvPr id="54" name="Diamond 53"/>
          <p:cNvSpPr/>
          <p:nvPr/>
        </p:nvSpPr>
        <p:spPr>
          <a:xfrm>
            <a:off x="3990084" y="3201116"/>
            <a:ext cx="3352408" cy="1478676"/>
          </a:xfrm>
          <a:prstGeom prst="diamond">
            <a:avLst/>
          </a:prstGeom>
          <a:solidFill>
            <a:srgbClr val="E03C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SRH/HIV integration focus</a:t>
            </a:r>
          </a:p>
        </p:txBody>
      </p:sp>
      <p:sp>
        <p:nvSpPr>
          <p:cNvPr id="55" name="Diamond 54"/>
          <p:cNvSpPr/>
          <p:nvPr/>
        </p:nvSpPr>
        <p:spPr>
          <a:xfrm>
            <a:off x="6071919" y="4092854"/>
            <a:ext cx="3404282" cy="1478676"/>
          </a:xfrm>
          <a:prstGeom prst="diamond">
            <a:avLst/>
          </a:prstGeom>
          <a:solidFill>
            <a:srgbClr val="E03C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Minimize horizontal transmissions</a:t>
            </a:r>
          </a:p>
        </p:txBody>
      </p:sp>
      <p:sp>
        <p:nvSpPr>
          <p:cNvPr id="56" name="Diamond 55"/>
          <p:cNvSpPr/>
          <p:nvPr/>
        </p:nvSpPr>
        <p:spPr>
          <a:xfrm>
            <a:off x="8020963" y="3170300"/>
            <a:ext cx="3420579" cy="1478676"/>
          </a:xfrm>
          <a:prstGeom prst="diamond">
            <a:avLst/>
          </a:prstGeom>
          <a:solidFill>
            <a:srgbClr val="E03C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Minimize vertical transmissions</a:t>
            </a:r>
          </a:p>
        </p:txBody>
      </p:sp>
    </p:spTree>
    <p:extLst>
      <p:ext uri="{BB962C8B-B14F-4D97-AF65-F5344CB8AC3E}">
        <p14:creationId xmlns:p14="http://schemas.microsoft.com/office/powerpoint/2010/main" val="3658068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/>
          <p:nvPr/>
        </p:nvCxnSpPr>
        <p:spPr>
          <a:xfrm>
            <a:off x="8091623" y="3479600"/>
            <a:ext cx="1062976" cy="281284"/>
          </a:xfrm>
          <a:prstGeom prst="straightConnector1">
            <a:avLst/>
          </a:prstGeom>
          <a:ln w="76200">
            <a:solidFill>
              <a:srgbClr val="745A9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8091623" y="4167963"/>
            <a:ext cx="1062976" cy="378199"/>
          </a:xfrm>
          <a:prstGeom prst="straightConnector1">
            <a:avLst/>
          </a:prstGeom>
          <a:ln w="76200">
            <a:solidFill>
              <a:srgbClr val="745A9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926" y="-14933"/>
            <a:ext cx="11839074" cy="1143000"/>
          </a:xfrm>
        </p:spPr>
        <p:txBody>
          <a:bodyPr>
            <a:noAutofit/>
          </a:bodyPr>
          <a:lstStyle/>
          <a:p>
            <a:r>
              <a:rPr lang="en-ZA" dirty="0"/>
              <a:t>Safer conception service components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97965787"/>
              </p:ext>
            </p:extLst>
          </p:nvPr>
        </p:nvGraphicFramePr>
        <p:xfrm>
          <a:off x="-346298" y="1073792"/>
          <a:ext cx="10058400" cy="4983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8091623" y="1529498"/>
            <a:ext cx="1620479" cy="1009165"/>
            <a:chOff x="1769040" y="2585302"/>
            <a:chExt cx="1408434" cy="1408434"/>
          </a:xfrm>
          <a:solidFill>
            <a:srgbClr val="E03C31"/>
          </a:solidFill>
        </p:grpSpPr>
        <p:sp>
          <p:nvSpPr>
            <p:cNvPr id="15" name="Oval 14"/>
            <p:cNvSpPr/>
            <p:nvPr/>
          </p:nvSpPr>
          <p:spPr>
            <a:xfrm>
              <a:off x="1769040" y="2585302"/>
              <a:ext cx="1408434" cy="1408434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16" name="Oval 4"/>
            <p:cNvSpPr txBox="1"/>
            <p:nvPr/>
          </p:nvSpPr>
          <p:spPr>
            <a:xfrm>
              <a:off x="1975301" y="2791562"/>
              <a:ext cx="995914" cy="99591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4053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anklin Gothic Book" panose="020B0503020102020204" pitchFamily="34" charset="0"/>
                  <a:sym typeface="Helvetica Light"/>
                </a:rPr>
                <a:t>Cervical cancer screening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37792" y="3290269"/>
            <a:ext cx="1624391" cy="1193837"/>
            <a:chOff x="1769041" y="2585302"/>
            <a:chExt cx="1408434" cy="1408434"/>
          </a:xfrm>
          <a:solidFill>
            <a:srgbClr val="E03C31"/>
          </a:solidFill>
        </p:grpSpPr>
        <p:sp>
          <p:nvSpPr>
            <p:cNvPr id="18" name="Oval 17"/>
            <p:cNvSpPr/>
            <p:nvPr/>
          </p:nvSpPr>
          <p:spPr>
            <a:xfrm>
              <a:off x="1769041" y="2585302"/>
              <a:ext cx="1408434" cy="1408434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19" name="Oval 4"/>
            <p:cNvSpPr txBox="1"/>
            <p:nvPr/>
          </p:nvSpPr>
          <p:spPr>
            <a:xfrm>
              <a:off x="1975301" y="2791562"/>
              <a:ext cx="995914" cy="99591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1" indent="0" algn="ctr" defTabSz="4053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kern="0" dirty="0">
                  <a:solidFill>
                    <a:schemeClr val="bg1"/>
                  </a:solidFill>
                  <a:latin typeface="Franklin Gothic Book" panose="020B0503020102020204" pitchFamily="34" charset="0"/>
                  <a:sym typeface="Helvetica Light"/>
                </a:rPr>
                <a:t>Early antenatal referral</a:t>
              </a:r>
              <a:endParaRPr kumimoji="0" lang="en-ZA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sym typeface="Helvetica Light"/>
              </a:endParaRPr>
            </a:p>
          </p:txBody>
        </p:sp>
      </p:grpSp>
      <p:sp>
        <p:nvSpPr>
          <p:cNvPr id="20" name="Plus 19"/>
          <p:cNvSpPr/>
          <p:nvPr/>
        </p:nvSpPr>
        <p:spPr>
          <a:xfrm>
            <a:off x="7527288" y="1811806"/>
            <a:ext cx="371390" cy="404986"/>
          </a:xfrm>
          <a:prstGeom prst="mathPlus">
            <a:avLst/>
          </a:prstGeom>
          <a:solidFill>
            <a:srgbClr val="8246A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83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Enrolment among 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ZA" dirty="0"/>
              <a:t>692 clients enrolled, 238 were men (34%)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740476"/>
              </p:ext>
            </p:extLst>
          </p:nvPr>
        </p:nvGraphicFramePr>
        <p:xfrm>
          <a:off x="3766998" y="2724211"/>
          <a:ext cx="4658004" cy="2538145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338550">
                  <a:extLst>
                    <a:ext uri="{9D8B030D-6E8A-4147-A177-3AD203B41FA5}">
                      <a16:colId xmlns:a16="http://schemas.microsoft.com/office/drawing/2014/main" val="2392932084"/>
                    </a:ext>
                  </a:extLst>
                </a:gridCol>
                <a:gridCol w="970157">
                  <a:extLst>
                    <a:ext uri="{9D8B030D-6E8A-4147-A177-3AD203B41FA5}">
                      <a16:colId xmlns:a16="http://schemas.microsoft.com/office/drawing/2014/main" val="2126015169"/>
                    </a:ext>
                  </a:extLst>
                </a:gridCol>
                <a:gridCol w="1349297">
                  <a:extLst>
                    <a:ext uri="{9D8B030D-6E8A-4147-A177-3AD203B41FA5}">
                      <a16:colId xmlns:a16="http://schemas.microsoft.com/office/drawing/2014/main" val="3396342300"/>
                    </a:ext>
                  </a:extLst>
                </a:gridCol>
              </a:tblGrid>
              <a:tr h="507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  <a:latin typeface="Franklin Gothic Book" panose="020B0503020102020204" pitchFamily="34" charset="0"/>
                        </a:rPr>
                        <a:t>Age</a:t>
                      </a:r>
                      <a:r>
                        <a:rPr lang="en-ZA" sz="2800" baseline="0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ZA" sz="2800" dirty="0">
                          <a:effectLst/>
                          <a:latin typeface="Franklin Gothic Book" panose="020B0503020102020204" pitchFamily="34" charset="0"/>
                        </a:rPr>
                        <a:t>(years)</a:t>
                      </a:r>
                      <a:endParaRPr lang="en-ZA" sz="28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ZA" sz="2800" dirty="0">
                          <a:effectLst/>
                          <a:latin typeface="Franklin Gothic Book" panose="020B0503020102020204" pitchFamily="34" charset="0"/>
                        </a:rPr>
                        <a:t>N</a:t>
                      </a:r>
                      <a:endParaRPr lang="en-ZA" sz="28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ZA" sz="2800" dirty="0"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en-ZA" sz="28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/>
                </a:tc>
                <a:extLst>
                  <a:ext uri="{0D108BD9-81ED-4DB2-BD59-A6C34878D82A}">
                    <a16:rowId xmlns:a16="http://schemas.microsoft.com/office/drawing/2014/main" val="1225398725"/>
                  </a:ext>
                </a:extLst>
              </a:tr>
              <a:tr h="507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  <a:latin typeface="Franklin Gothic Book" panose="020B0503020102020204" pitchFamily="34" charset="0"/>
                        </a:rPr>
                        <a:t>18-24</a:t>
                      </a:r>
                      <a:endParaRPr lang="en-ZA" sz="28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800"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  <a:endParaRPr lang="en-ZA" sz="2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  <a:latin typeface="Franklin Gothic Book" panose="020B0503020102020204" pitchFamily="34" charset="0"/>
                        </a:rPr>
                        <a:t>1,7</a:t>
                      </a:r>
                      <a:endParaRPr lang="en-ZA" sz="28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/>
                </a:tc>
                <a:extLst>
                  <a:ext uri="{0D108BD9-81ED-4DB2-BD59-A6C34878D82A}">
                    <a16:rowId xmlns:a16="http://schemas.microsoft.com/office/drawing/2014/main" val="2471245370"/>
                  </a:ext>
                </a:extLst>
              </a:tr>
              <a:tr h="507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  <a:latin typeface="Franklin Gothic Book" panose="020B0503020102020204" pitchFamily="34" charset="0"/>
                        </a:rPr>
                        <a:t>25-34</a:t>
                      </a:r>
                      <a:endParaRPr lang="en-ZA" sz="28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  <a:latin typeface="Franklin Gothic Book" panose="020B0503020102020204" pitchFamily="34" charset="0"/>
                        </a:rPr>
                        <a:t>90</a:t>
                      </a:r>
                      <a:endParaRPr lang="en-ZA" sz="28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  <a:latin typeface="Franklin Gothic Book" panose="020B0503020102020204" pitchFamily="34" charset="0"/>
                        </a:rPr>
                        <a:t>37,8</a:t>
                      </a:r>
                      <a:endParaRPr lang="en-ZA" sz="28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/>
                </a:tc>
                <a:extLst>
                  <a:ext uri="{0D108BD9-81ED-4DB2-BD59-A6C34878D82A}">
                    <a16:rowId xmlns:a16="http://schemas.microsoft.com/office/drawing/2014/main" val="2672867240"/>
                  </a:ext>
                </a:extLst>
              </a:tr>
              <a:tr h="507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  <a:latin typeface="Franklin Gothic Book" panose="020B0503020102020204" pitchFamily="34" charset="0"/>
                        </a:rPr>
                        <a:t>35+</a:t>
                      </a:r>
                      <a:endParaRPr lang="en-ZA" sz="28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  <a:latin typeface="Franklin Gothic Book" panose="020B0503020102020204" pitchFamily="34" charset="0"/>
                        </a:rPr>
                        <a:t>144</a:t>
                      </a:r>
                      <a:endParaRPr lang="en-ZA" sz="28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  <a:latin typeface="Franklin Gothic Book" panose="020B0503020102020204" pitchFamily="34" charset="0"/>
                        </a:rPr>
                        <a:t>60,5</a:t>
                      </a:r>
                      <a:endParaRPr lang="en-ZA" sz="28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/>
                </a:tc>
                <a:extLst>
                  <a:ext uri="{0D108BD9-81ED-4DB2-BD59-A6C34878D82A}">
                    <a16:rowId xmlns:a16="http://schemas.microsoft.com/office/drawing/2014/main" val="1042603518"/>
                  </a:ext>
                </a:extLst>
              </a:tr>
              <a:tr h="507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  <a:latin typeface="Franklin Gothic Book" panose="020B0503020102020204" pitchFamily="34" charset="0"/>
                        </a:rPr>
                        <a:t>Total</a:t>
                      </a:r>
                      <a:endParaRPr lang="en-ZA" sz="28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800" b="1">
                          <a:effectLst/>
                          <a:latin typeface="Franklin Gothic Book" panose="020B0503020102020204" pitchFamily="34" charset="0"/>
                        </a:rPr>
                        <a:t>238</a:t>
                      </a:r>
                      <a:endParaRPr lang="en-ZA" sz="2800" b="1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800" b="1" dirty="0">
                          <a:effectLst/>
                          <a:latin typeface="Franklin Gothic Book" panose="020B0503020102020204" pitchFamily="34" charset="0"/>
                        </a:rPr>
                        <a:t>100</a:t>
                      </a:r>
                      <a:endParaRPr lang="en-ZA" sz="28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/>
                </a:tc>
                <a:extLst>
                  <a:ext uri="{0D108BD9-81ED-4DB2-BD59-A6C34878D82A}">
                    <a16:rowId xmlns:a16="http://schemas.microsoft.com/office/drawing/2014/main" val="1329045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713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Arrow Connector 39"/>
          <p:cNvCxnSpPr/>
          <p:nvPr/>
        </p:nvCxnSpPr>
        <p:spPr>
          <a:xfrm flipV="1">
            <a:off x="3737631" y="3907243"/>
            <a:ext cx="643525" cy="607672"/>
          </a:xfrm>
          <a:prstGeom prst="straightConnector1">
            <a:avLst/>
          </a:prstGeom>
          <a:ln w="57150">
            <a:solidFill>
              <a:srgbClr val="0047B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8543670" y="3981029"/>
            <a:ext cx="897506" cy="617306"/>
          </a:xfrm>
          <a:prstGeom prst="straightConnector1">
            <a:avLst/>
          </a:prstGeom>
          <a:ln w="57150">
            <a:solidFill>
              <a:srgbClr val="0047B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5805814" y="3921526"/>
            <a:ext cx="458644" cy="898826"/>
          </a:xfrm>
          <a:prstGeom prst="straightConnector1">
            <a:avLst/>
          </a:prstGeom>
          <a:ln w="57150">
            <a:solidFill>
              <a:srgbClr val="0047B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48955" y="1320823"/>
            <a:ext cx="1812715" cy="9145"/>
          </a:xfrm>
          <a:prstGeom prst="straightConnector1">
            <a:avLst/>
          </a:prstGeom>
          <a:ln w="57150">
            <a:solidFill>
              <a:srgbClr val="0047BB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9703475" y="1359576"/>
            <a:ext cx="2181476" cy="11895"/>
          </a:xfrm>
          <a:prstGeom prst="straightConnector1">
            <a:avLst/>
          </a:prstGeom>
          <a:ln w="57150">
            <a:solidFill>
              <a:srgbClr val="0047BB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219"/>
            <a:ext cx="10972800" cy="1025911"/>
          </a:xfrm>
        </p:spPr>
        <p:txBody>
          <a:bodyPr>
            <a:normAutofit/>
          </a:bodyPr>
          <a:lstStyle/>
          <a:p>
            <a:r>
              <a:rPr lang="en-ZA" dirty="0"/>
              <a:t>Couple vs individual participation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58788" y="4820352"/>
            <a:ext cx="1851103" cy="1025912"/>
          </a:xfrm>
          <a:prstGeom prst="roundRect">
            <a:avLst/>
          </a:prstGeom>
          <a:solidFill>
            <a:srgbClr val="0047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462 dyads represented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66504" y="2588306"/>
            <a:ext cx="2552492" cy="1069294"/>
          </a:xfrm>
          <a:prstGeom prst="roundRect">
            <a:avLst/>
          </a:prstGeom>
          <a:solidFill>
            <a:srgbClr val="E03C31"/>
          </a:solidFill>
          <a:ln w="38100">
            <a:solidFill>
              <a:srgbClr val="F2A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Initially attended service together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(n = 242)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34272" y="4514915"/>
            <a:ext cx="2988552" cy="1630704"/>
          </a:xfrm>
          <a:prstGeom prst="roundRect">
            <a:avLst/>
          </a:prstGeom>
          <a:solidFill>
            <a:srgbClr val="E03C31"/>
          </a:solidFill>
          <a:ln w="38100">
            <a:solidFill>
              <a:srgbClr val="F2A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Initially unaccompanied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(n = 218)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Median time to second partner engagement: 39 days [IQR 14-112]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322995" y="3008400"/>
            <a:ext cx="2081454" cy="934426"/>
          </a:xfrm>
          <a:prstGeom prst="roundRect">
            <a:avLst/>
          </a:prstGeom>
          <a:solidFill>
            <a:srgbClr val="E03C31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Both partners engaged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(n=460)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255312" y="1122130"/>
            <a:ext cx="9789751" cy="643392"/>
          </a:xfrm>
          <a:prstGeom prst="roundRect">
            <a:avLst/>
          </a:prstGeom>
          <a:solidFill>
            <a:srgbClr val="E03C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Individuals enrolled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(n=692)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783858" y="3046603"/>
            <a:ext cx="1881081" cy="934426"/>
          </a:xfrm>
          <a:prstGeom prst="roundRect">
            <a:avLst/>
          </a:prstGeom>
          <a:solidFill>
            <a:srgbClr val="E03C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One partner engaged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(n=232)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231330" y="2260609"/>
            <a:ext cx="2083249" cy="934426"/>
          </a:xfrm>
          <a:prstGeom prst="roundRect">
            <a:avLst/>
          </a:prstGeom>
          <a:solidFill>
            <a:srgbClr val="E03C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Unaccompanied women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(n=224)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399180" y="4378081"/>
            <a:ext cx="2023605" cy="934426"/>
          </a:xfrm>
          <a:prstGeom prst="roundRect">
            <a:avLst/>
          </a:prstGeom>
          <a:solidFill>
            <a:srgbClr val="E03C31"/>
          </a:solidFill>
          <a:ln w="38100">
            <a:solidFill>
              <a:srgbClr val="F2A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Unaccompanied men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(n=8)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48954" y="1320823"/>
            <a:ext cx="25800" cy="3730862"/>
          </a:xfrm>
          <a:prstGeom prst="straightConnector1">
            <a:avLst/>
          </a:prstGeom>
          <a:ln w="57150">
            <a:solidFill>
              <a:srgbClr val="0047BB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59764" y="2998033"/>
            <a:ext cx="706740" cy="10367"/>
          </a:xfrm>
          <a:prstGeom prst="straightConnector1">
            <a:avLst/>
          </a:prstGeom>
          <a:ln w="57150">
            <a:solidFill>
              <a:srgbClr val="0047B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66315" y="5043666"/>
            <a:ext cx="787851" cy="0"/>
          </a:xfrm>
          <a:prstGeom prst="straightConnector1">
            <a:avLst/>
          </a:prstGeom>
          <a:ln w="57150">
            <a:solidFill>
              <a:srgbClr val="0047B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3"/>
          </p:cNvCxnSpPr>
          <p:nvPr/>
        </p:nvCxnSpPr>
        <p:spPr>
          <a:xfrm>
            <a:off x="3618996" y="3122953"/>
            <a:ext cx="703999" cy="141242"/>
          </a:xfrm>
          <a:prstGeom prst="straightConnector1">
            <a:avLst/>
          </a:prstGeom>
          <a:ln w="57150">
            <a:solidFill>
              <a:srgbClr val="0047B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1858168" y="1359576"/>
            <a:ext cx="9852" cy="3485718"/>
          </a:xfrm>
          <a:prstGeom prst="straightConnector1">
            <a:avLst/>
          </a:prstGeom>
          <a:ln w="57150">
            <a:solidFill>
              <a:srgbClr val="0047BB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11291777" y="2982194"/>
            <a:ext cx="593175" cy="0"/>
          </a:xfrm>
          <a:prstGeom prst="straightConnector1">
            <a:avLst/>
          </a:prstGeom>
          <a:ln w="57150">
            <a:solidFill>
              <a:srgbClr val="0047B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22" idx="3"/>
          </p:cNvCxnSpPr>
          <p:nvPr/>
        </p:nvCxnSpPr>
        <p:spPr>
          <a:xfrm flipH="1">
            <a:off x="11422785" y="4845294"/>
            <a:ext cx="462168" cy="0"/>
          </a:xfrm>
          <a:prstGeom prst="straightConnector1">
            <a:avLst/>
          </a:prstGeom>
          <a:ln w="57150">
            <a:solidFill>
              <a:srgbClr val="0047B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8589801" y="2613337"/>
            <a:ext cx="641529" cy="435935"/>
          </a:xfrm>
          <a:prstGeom prst="straightConnector1">
            <a:avLst/>
          </a:prstGeom>
          <a:ln w="57150">
            <a:solidFill>
              <a:srgbClr val="0047B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7002979" y="3981029"/>
            <a:ext cx="214575" cy="839323"/>
          </a:xfrm>
          <a:prstGeom prst="straightConnector1">
            <a:avLst/>
          </a:prstGeom>
          <a:ln w="57150">
            <a:solidFill>
              <a:srgbClr val="0047B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055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BDE4E81-18AC-4931-B46D-EB35C14F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396" y="-8224"/>
            <a:ext cx="11179207" cy="1143000"/>
          </a:xfrm>
        </p:spPr>
        <p:txBody>
          <a:bodyPr>
            <a:normAutofit/>
          </a:bodyPr>
          <a:lstStyle/>
          <a:p>
            <a:r>
              <a:rPr lang="en-GB" dirty="0"/>
              <a:t>HIV dynamics of dyads by end of intervention</a:t>
            </a:r>
          </a:p>
        </p:txBody>
      </p:sp>
      <p:graphicFrame>
        <p:nvGraphicFramePr>
          <p:cNvPr id="20" name="Chart Placeholder 19">
            <a:extLst>
              <a:ext uri="{FF2B5EF4-FFF2-40B4-BE49-F238E27FC236}">
                <a16:creationId xmlns:a16="http://schemas.microsoft.com/office/drawing/2014/main" id="{E6613B79-BE65-4A20-A5B2-6D3E39AE132F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531205937"/>
              </p:ext>
            </p:extLst>
          </p:nvPr>
        </p:nvGraphicFramePr>
        <p:xfrm>
          <a:off x="0" y="1385788"/>
          <a:ext cx="5357813" cy="492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A2CDD81-F342-425B-BEF8-C6647E78F17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75874" y="1111414"/>
            <a:ext cx="5106988" cy="2508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Couples (n=230)</a:t>
            </a:r>
          </a:p>
        </p:txBody>
      </p:sp>
      <p:graphicFrame>
        <p:nvGraphicFramePr>
          <p:cNvPr id="23" name="Chart Placeholder 19">
            <a:extLst>
              <a:ext uri="{FF2B5EF4-FFF2-40B4-BE49-F238E27FC236}">
                <a16:creationId xmlns:a16="http://schemas.microsoft.com/office/drawing/2014/main" id="{7E226BAA-8590-4D9B-92FE-AC27D15ACD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912158"/>
              </p:ext>
            </p:extLst>
          </p:nvPr>
        </p:nvGraphicFramePr>
        <p:xfrm>
          <a:off x="7294945" y="1504250"/>
          <a:ext cx="5820429" cy="468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B4C84A80-4BF8-45D0-AEE7-0D8B6E13A3C4}"/>
              </a:ext>
            </a:extLst>
          </p:cNvPr>
          <p:cNvSpPr txBox="1">
            <a:spLocks/>
          </p:cNvSpPr>
          <p:nvPr/>
        </p:nvSpPr>
        <p:spPr>
          <a:xfrm>
            <a:off x="6403725" y="1134776"/>
            <a:ext cx="5107647" cy="251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2000" b="1" kern="1200" cap="none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25475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73332"/>
                </a:solidFill>
                <a:latin typeface="+mn-lt"/>
                <a:ea typeface="+mn-ea"/>
                <a:cs typeface="Arial" pitchFamily="34" charset="0"/>
              </a:defRPr>
            </a:lvl2pPr>
            <a:lvl3pPr marL="806450" indent="-18097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373332"/>
                </a:solidFill>
                <a:latin typeface="+mn-lt"/>
                <a:ea typeface="+mn-ea"/>
                <a:cs typeface="Arial" pitchFamily="34" charset="0"/>
              </a:defRPr>
            </a:lvl3pPr>
            <a:lvl4pPr marL="1168400" indent="-1809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73332"/>
                </a:solidFill>
                <a:latin typeface="+mn-lt"/>
                <a:ea typeface="+mn-ea"/>
                <a:cs typeface="Arial" pitchFamily="34" charset="0"/>
              </a:defRPr>
            </a:lvl4pPr>
            <a:lvl5pPr marL="1520825" indent="-1714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rgbClr val="373332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latin typeface="Franklin Gothic Book" panose="020B0503020102020204" pitchFamily="34" charset="0"/>
              </a:rPr>
              <a:t>Unaccompanied</a:t>
            </a:r>
            <a:r>
              <a:rPr lang="en-GB" sz="2800" b="0" dirty="0">
                <a:latin typeface="Franklin Gothic Book" panose="020B0503020102020204" pitchFamily="34" charset="0"/>
              </a:rPr>
              <a:t> individuals (</a:t>
            </a:r>
            <a:r>
              <a:rPr lang="en-GB" sz="2400" b="0" dirty="0">
                <a:latin typeface="Franklin Gothic Book" panose="020B0503020102020204" pitchFamily="34" charset="0"/>
              </a:rPr>
              <a:t>n=232</a:t>
            </a:r>
            <a:r>
              <a:rPr lang="en-GB" sz="2800" b="0" dirty="0">
                <a:latin typeface="Franklin Gothic Book" panose="020B0503020102020204" pitchFamily="34" charset="0"/>
              </a:rPr>
              <a:t>)</a:t>
            </a:r>
          </a:p>
        </p:txBody>
      </p:sp>
      <p:sp>
        <p:nvSpPr>
          <p:cNvPr id="2" name="Arrow: Left-Right-Up 1">
            <a:extLst>
              <a:ext uri="{FF2B5EF4-FFF2-40B4-BE49-F238E27FC236}">
                <a16:creationId xmlns:a16="http://schemas.microsoft.com/office/drawing/2014/main" id="{FF456DE2-DBD6-4F18-BA97-3ED95FCA6381}"/>
              </a:ext>
            </a:extLst>
          </p:cNvPr>
          <p:cNvSpPr/>
          <p:nvPr/>
        </p:nvSpPr>
        <p:spPr>
          <a:xfrm rot="10800000">
            <a:off x="3615069" y="1715202"/>
            <a:ext cx="5517913" cy="929176"/>
          </a:xfrm>
          <a:prstGeom prst="leftRightUpArrow">
            <a:avLst/>
          </a:prstGeom>
          <a:solidFill>
            <a:srgbClr val="3833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atin typeface="Franklin Gothic Book" panose="020B0503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7B6C51-047D-468E-9DAB-4556FA1F9910}"/>
              </a:ext>
            </a:extLst>
          </p:cNvPr>
          <p:cNvSpPr txBox="1"/>
          <p:nvPr/>
        </p:nvSpPr>
        <p:spPr>
          <a:xfrm>
            <a:off x="4639355" y="5127013"/>
            <a:ext cx="4175035" cy="923330"/>
          </a:xfrm>
          <a:prstGeom prst="rect">
            <a:avLst/>
          </a:prstGeom>
          <a:solidFill>
            <a:srgbClr val="7030A0"/>
          </a:solidFill>
          <a:ln w="31750">
            <a:solidFill>
              <a:srgbClr val="3833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Male partners of unaccompanied women were less likely to test or share their </a:t>
            </a:r>
          </a:p>
          <a:p>
            <a:pPr algn="ctr"/>
            <a:r>
              <a:rPr lang="en-ZA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HIV status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67503" y="2649736"/>
            <a:ext cx="2763787" cy="1631216"/>
          </a:xfrm>
          <a:prstGeom prst="rect">
            <a:avLst/>
          </a:prstGeom>
          <a:solidFill>
            <a:srgbClr val="7030A0"/>
          </a:solidFill>
          <a:ln w="38100">
            <a:solidFill>
              <a:srgbClr val="383333"/>
            </a:solidFill>
          </a:ln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66 men remained with unknown HIV status: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29 undisclosed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37 disclosed to but chose not to test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403725" y="4291639"/>
            <a:ext cx="0" cy="844306"/>
          </a:xfrm>
          <a:prstGeom prst="straightConnector1">
            <a:avLst/>
          </a:prstGeom>
          <a:ln w="136525">
            <a:solidFill>
              <a:srgbClr val="383333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75633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1_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16645</TotalTime>
  <Words>1393</Words>
  <Application>Microsoft Macintosh PowerPoint</Application>
  <PresentationFormat>Widescreen</PresentationFormat>
  <Paragraphs>201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Franklin Gothic Book</vt:lpstr>
      <vt:lpstr>Helvetica Light</vt:lpstr>
      <vt:lpstr>Raleway</vt:lpstr>
      <vt:lpstr>Times New Roman</vt:lpstr>
      <vt:lpstr>AIDS 2016_Template</vt:lpstr>
      <vt:lpstr>1_AIDS 2016_Template</vt:lpstr>
      <vt:lpstr>PowerPoint Presentation</vt:lpstr>
      <vt:lpstr>A joint universal access point for couples in South Africa</vt:lpstr>
      <vt:lpstr>Universal access points for women and men</vt:lpstr>
      <vt:lpstr>Safer conception service project</vt:lpstr>
      <vt:lpstr>Project goals</vt:lpstr>
      <vt:lpstr>Safer conception service components</vt:lpstr>
      <vt:lpstr>Enrolment among men</vt:lpstr>
      <vt:lpstr>Couple vs individual participation</vt:lpstr>
      <vt:lpstr>HIV dynamics of dyads by end of intervention</vt:lpstr>
      <vt:lpstr>Male testing and linkage outcomes</vt:lpstr>
      <vt:lpstr>SRH needs for enrolled men</vt:lpstr>
      <vt:lpstr>Service acceptability survey</vt:lpstr>
      <vt:lpstr>Conclusion</vt:lpstr>
      <vt:lpstr>Available: Free Online Resources</vt:lpstr>
      <vt:lpstr> ART coverage and viral suppression outcomes 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Anna Grimsrud</cp:lastModifiedBy>
  <cp:revision>118</cp:revision>
  <cp:lastPrinted>2017-01-16T15:31:13Z</cp:lastPrinted>
  <dcterms:created xsi:type="dcterms:W3CDTF">2017-01-13T09:09:35Z</dcterms:created>
  <dcterms:modified xsi:type="dcterms:W3CDTF">2019-07-19T16:17:55Z</dcterms:modified>
</cp:coreProperties>
</file>